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8" r:id="rId2"/>
    <p:sldId id="337" r:id="rId3"/>
    <p:sldId id="339" r:id="rId4"/>
    <p:sldId id="338" r:id="rId5"/>
    <p:sldId id="343" r:id="rId6"/>
    <p:sldId id="347" r:id="rId7"/>
    <p:sldId id="349" r:id="rId8"/>
    <p:sldId id="350" r:id="rId9"/>
    <p:sldId id="351" r:id="rId10"/>
    <p:sldId id="352" r:id="rId11"/>
    <p:sldId id="353" r:id="rId12"/>
    <p:sldId id="354" r:id="rId13"/>
    <p:sldId id="361" r:id="rId14"/>
    <p:sldId id="360" r:id="rId15"/>
    <p:sldId id="362" r:id="rId16"/>
    <p:sldId id="355" r:id="rId17"/>
    <p:sldId id="358" r:id="rId18"/>
    <p:sldId id="357" r:id="rId19"/>
    <p:sldId id="363" r:id="rId20"/>
    <p:sldId id="364" r:id="rId21"/>
    <p:sldId id="366" r:id="rId22"/>
    <p:sldId id="367" r:id="rId23"/>
    <p:sldId id="368" r:id="rId24"/>
    <p:sldId id="369" r:id="rId25"/>
    <p:sldId id="370" r:id="rId26"/>
    <p:sldId id="371" r:id="rId27"/>
    <p:sldId id="373" r:id="rId28"/>
    <p:sldId id="372" r:id="rId29"/>
    <p:sldId id="376" r:id="rId30"/>
    <p:sldId id="377" r:id="rId31"/>
    <p:sldId id="378" r:id="rId32"/>
    <p:sldId id="379" r:id="rId33"/>
    <p:sldId id="341" r:id="rId34"/>
    <p:sldId id="342" r:id="rId35"/>
    <p:sldId id="381"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29" autoAdjust="0"/>
    <p:restoredTop sz="86639" autoAdjust="0"/>
  </p:normalViewPr>
  <p:slideViewPr>
    <p:cSldViewPr snapToGrid="0">
      <p:cViewPr varScale="1">
        <p:scale>
          <a:sx n="117" d="100"/>
          <a:sy n="117" d="100"/>
        </p:scale>
        <p:origin x="132" y="6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CFE99B-FDD7-44D3-A1F4-3F47DB4D220B}" type="datetimeFigureOut">
              <a:rPr lang="zh-CN" altLang="en-US" smtClean="0"/>
              <a:t>2023/3/20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573F57-ACBD-44CF-8318-946A15D92213}" type="slidenum">
              <a:rPr lang="zh-CN" altLang="en-US" smtClean="0"/>
              <a:t>‹#›</a:t>
            </a:fld>
            <a:endParaRPr lang="zh-CN" altLang="en-US"/>
          </a:p>
        </p:txBody>
      </p:sp>
    </p:spTree>
    <p:extLst>
      <p:ext uri="{BB962C8B-B14F-4D97-AF65-F5344CB8AC3E}">
        <p14:creationId xmlns:p14="http://schemas.microsoft.com/office/powerpoint/2010/main" val="125733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573F57-ACBD-44CF-8318-946A15D92213}" type="slidenum">
              <a:rPr lang="zh-CN" altLang="en-US" smtClean="0"/>
              <a:t>1</a:t>
            </a:fld>
            <a:endParaRPr lang="zh-CN" altLang="en-US"/>
          </a:p>
        </p:txBody>
      </p:sp>
    </p:spTree>
    <p:extLst>
      <p:ext uri="{BB962C8B-B14F-4D97-AF65-F5344CB8AC3E}">
        <p14:creationId xmlns:p14="http://schemas.microsoft.com/office/powerpoint/2010/main" val="2287263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多轮对话能力</a:t>
            </a:r>
            <a:endParaRPr lang="en-US" altLang="zh-CN" dirty="0"/>
          </a:p>
          <a:p>
            <a:endParaRPr lang="en-US" altLang="zh-CN" dirty="0"/>
          </a:p>
          <a:p>
            <a:r>
              <a:rPr lang="en-US" altLang="zh-CN" dirty="0"/>
              <a:t>Q</a:t>
            </a:r>
            <a:r>
              <a:rPr lang="zh-CN" altLang="en-US" dirty="0"/>
              <a:t>里边是两个人进行多次对话，然后抛出一堆答案，然后要求模型从这几个选项中选一个</a:t>
            </a:r>
          </a:p>
        </p:txBody>
      </p:sp>
      <p:sp>
        <p:nvSpPr>
          <p:cNvPr id="4" name="灯片编号占位符 3"/>
          <p:cNvSpPr>
            <a:spLocks noGrp="1"/>
          </p:cNvSpPr>
          <p:nvPr>
            <p:ph type="sldNum" sz="quarter" idx="5"/>
          </p:nvPr>
        </p:nvSpPr>
        <p:spPr/>
        <p:txBody>
          <a:bodyPr/>
          <a:lstStyle/>
          <a:p>
            <a:fld id="{96573F57-ACBD-44CF-8318-946A15D92213}" type="slidenum">
              <a:rPr lang="zh-CN" altLang="en-US" smtClean="0"/>
              <a:t>10</a:t>
            </a:fld>
            <a:endParaRPr lang="zh-CN" altLang="en-US"/>
          </a:p>
        </p:txBody>
      </p:sp>
    </p:spTree>
    <p:extLst>
      <p:ext uri="{BB962C8B-B14F-4D97-AF65-F5344CB8AC3E}">
        <p14:creationId xmlns:p14="http://schemas.microsoft.com/office/powerpoint/2010/main" val="988088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TLDR, </a:t>
            </a:r>
            <a:r>
              <a:rPr lang="zh-CN" altLang="en-US" dirty="0"/>
              <a:t>英语俚语</a:t>
            </a:r>
            <a:endParaRPr lang="en-US" altLang="zh-CN" dirty="0"/>
          </a:p>
          <a:p>
            <a:r>
              <a:rPr lang="en-US" altLang="zh-CN" dirty="0"/>
              <a:t>Too long don’t read</a:t>
            </a:r>
          </a:p>
          <a:p>
            <a:r>
              <a:rPr lang="zh-CN" altLang="en-US" dirty="0"/>
              <a:t>太长不看</a:t>
            </a:r>
          </a:p>
        </p:txBody>
      </p:sp>
      <p:sp>
        <p:nvSpPr>
          <p:cNvPr id="4" name="灯片编号占位符 3"/>
          <p:cNvSpPr>
            <a:spLocks noGrp="1"/>
          </p:cNvSpPr>
          <p:nvPr>
            <p:ph type="sldNum" sz="quarter" idx="5"/>
          </p:nvPr>
        </p:nvSpPr>
        <p:spPr/>
        <p:txBody>
          <a:bodyPr/>
          <a:lstStyle/>
          <a:p>
            <a:fld id="{96573F57-ACBD-44CF-8318-946A15D92213}" type="slidenum">
              <a:rPr lang="zh-CN" altLang="en-US" smtClean="0"/>
              <a:t>11</a:t>
            </a:fld>
            <a:endParaRPr lang="zh-CN" altLang="en-US"/>
          </a:p>
        </p:txBody>
      </p:sp>
    </p:spTree>
    <p:extLst>
      <p:ext uri="{BB962C8B-B14F-4D97-AF65-F5344CB8AC3E}">
        <p14:creationId xmlns:p14="http://schemas.microsoft.com/office/powerpoint/2010/main" val="2440418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573F57-ACBD-44CF-8318-946A15D92213}" type="slidenum">
              <a:rPr lang="zh-CN" altLang="en-US" smtClean="0"/>
              <a:t>12</a:t>
            </a:fld>
            <a:endParaRPr lang="zh-CN" altLang="en-US"/>
          </a:p>
        </p:txBody>
      </p:sp>
    </p:spTree>
    <p:extLst>
      <p:ext uri="{BB962C8B-B14F-4D97-AF65-F5344CB8AC3E}">
        <p14:creationId xmlns:p14="http://schemas.microsoft.com/office/powerpoint/2010/main" val="1278427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573F57-ACBD-44CF-8318-946A15D92213}" type="slidenum">
              <a:rPr lang="zh-CN" altLang="en-US" smtClean="0"/>
              <a:t>13</a:t>
            </a:fld>
            <a:endParaRPr lang="zh-CN" altLang="en-US"/>
          </a:p>
        </p:txBody>
      </p:sp>
    </p:spTree>
    <p:extLst>
      <p:ext uri="{BB962C8B-B14F-4D97-AF65-F5344CB8AC3E}">
        <p14:creationId xmlns:p14="http://schemas.microsoft.com/office/powerpoint/2010/main" val="3586566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573F57-ACBD-44CF-8318-946A15D92213}" type="slidenum">
              <a:rPr lang="zh-CN" altLang="en-US" smtClean="0"/>
              <a:t>14</a:t>
            </a:fld>
            <a:endParaRPr lang="zh-CN" altLang="en-US"/>
          </a:p>
        </p:txBody>
      </p:sp>
    </p:spTree>
    <p:extLst>
      <p:ext uri="{BB962C8B-B14F-4D97-AF65-F5344CB8AC3E}">
        <p14:creationId xmlns:p14="http://schemas.microsoft.com/office/powerpoint/2010/main" val="761561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573F57-ACBD-44CF-8318-946A15D92213}" type="slidenum">
              <a:rPr lang="zh-CN" altLang="en-US" smtClean="0"/>
              <a:t>15</a:t>
            </a:fld>
            <a:endParaRPr lang="zh-CN" altLang="en-US"/>
          </a:p>
        </p:txBody>
      </p:sp>
    </p:spTree>
    <p:extLst>
      <p:ext uri="{BB962C8B-B14F-4D97-AF65-F5344CB8AC3E}">
        <p14:creationId xmlns:p14="http://schemas.microsoft.com/office/powerpoint/2010/main" val="2885401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573F57-ACBD-44CF-8318-946A15D92213}" type="slidenum">
              <a:rPr lang="zh-CN" altLang="en-US" smtClean="0"/>
              <a:t>16</a:t>
            </a:fld>
            <a:endParaRPr lang="zh-CN" altLang="en-US"/>
          </a:p>
        </p:txBody>
      </p:sp>
    </p:spTree>
    <p:extLst>
      <p:ext uri="{BB962C8B-B14F-4D97-AF65-F5344CB8AC3E}">
        <p14:creationId xmlns:p14="http://schemas.microsoft.com/office/powerpoint/2010/main" val="3377132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573F57-ACBD-44CF-8318-946A15D92213}" type="slidenum">
              <a:rPr lang="zh-CN" altLang="en-US" smtClean="0"/>
              <a:t>17</a:t>
            </a:fld>
            <a:endParaRPr lang="zh-CN" altLang="en-US"/>
          </a:p>
        </p:txBody>
      </p:sp>
    </p:spTree>
    <p:extLst>
      <p:ext uri="{BB962C8B-B14F-4D97-AF65-F5344CB8AC3E}">
        <p14:creationId xmlns:p14="http://schemas.microsoft.com/office/powerpoint/2010/main" val="2263870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573F57-ACBD-44CF-8318-946A15D92213}" type="slidenum">
              <a:rPr lang="zh-CN" altLang="en-US" smtClean="0"/>
              <a:t>18</a:t>
            </a:fld>
            <a:endParaRPr lang="zh-CN" altLang="en-US"/>
          </a:p>
        </p:txBody>
      </p:sp>
    </p:spTree>
    <p:extLst>
      <p:ext uri="{BB962C8B-B14F-4D97-AF65-F5344CB8AC3E}">
        <p14:creationId xmlns:p14="http://schemas.microsoft.com/office/powerpoint/2010/main" val="1723594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符号学，</a:t>
            </a:r>
            <a:r>
              <a:rPr lang="en-US" altLang="zh-CN" dirty="0"/>
              <a:t>last letter </a:t>
            </a:r>
            <a:r>
              <a:rPr lang="zh-CN" altLang="en-US" dirty="0"/>
              <a:t>和</a:t>
            </a:r>
            <a:r>
              <a:rPr lang="en-US" altLang="zh-CN" dirty="0"/>
              <a:t>coin flip</a:t>
            </a:r>
            <a:r>
              <a:rPr lang="zh-CN" altLang="en-US" dirty="0"/>
              <a:t>两个数据集</a:t>
            </a:r>
            <a:endParaRPr lang="en-US" altLang="zh-CN" dirty="0"/>
          </a:p>
          <a:p>
            <a:r>
              <a:rPr lang="zh-CN" altLang="en-US" dirty="0"/>
              <a:t>以及</a:t>
            </a:r>
            <a:r>
              <a:rPr lang="en-US" altLang="zh-CN" dirty="0"/>
              <a:t>logical </a:t>
            </a:r>
            <a:r>
              <a:rPr lang="zh-CN" altLang="en-US" dirty="0"/>
              <a:t>的两个数据集，作者似乎没有做特定的分析，不知道是什么原因</a:t>
            </a:r>
          </a:p>
        </p:txBody>
      </p:sp>
      <p:sp>
        <p:nvSpPr>
          <p:cNvPr id="4" name="灯片编号占位符 3"/>
          <p:cNvSpPr>
            <a:spLocks noGrp="1"/>
          </p:cNvSpPr>
          <p:nvPr>
            <p:ph type="sldNum" sz="quarter" idx="5"/>
          </p:nvPr>
        </p:nvSpPr>
        <p:spPr/>
        <p:txBody>
          <a:bodyPr/>
          <a:lstStyle/>
          <a:p>
            <a:fld id="{96573F57-ACBD-44CF-8318-946A15D92213}" type="slidenum">
              <a:rPr lang="zh-CN" altLang="en-US" smtClean="0"/>
              <a:t>19</a:t>
            </a:fld>
            <a:endParaRPr lang="zh-CN" altLang="en-US"/>
          </a:p>
        </p:txBody>
      </p:sp>
    </p:spTree>
    <p:extLst>
      <p:ext uri="{BB962C8B-B14F-4D97-AF65-F5344CB8AC3E}">
        <p14:creationId xmlns:p14="http://schemas.microsoft.com/office/powerpoint/2010/main" val="3258624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EEAD9AFA-E322-1642-BFEB-50640FC5BC72}" type="slidenum">
              <a:rPr kumimoji="1" lang="zh-CN" altLang="en-US" smtClean="0"/>
              <a:t>2</a:t>
            </a:fld>
            <a:endParaRPr kumimoji="1" lang="zh-CN" altLang="en-US"/>
          </a:p>
        </p:txBody>
      </p:sp>
    </p:spTree>
    <p:extLst>
      <p:ext uri="{BB962C8B-B14F-4D97-AF65-F5344CB8AC3E}">
        <p14:creationId xmlns:p14="http://schemas.microsoft.com/office/powerpoint/2010/main" val="3974635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573F57-ACBD-44CF-8318-946A15D92213}" type="slidenum">
              <a:rPr lang="zh-CN" altLang="en-US" smtClean="0"/>
              <a:t>20</a:t>
            </a:fld>
            <a:endParaRPr lang="zh-CN" altLang="en-US"/>
          </a:p>
        </p:txBody>
      </p:sp>
    </p:spTree>
    <p:extLst>
      <p:ext uri="{BB962C8B-B14F-4D97-AF65-F5344CB8AC3E}">
        <p14:creationId xmlns:p14="http://schemas.microsoft.com/office/powerpoint/2010/main" val="1723752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573F57-ACBD-44CF-8318-946A15D92213}" type="slidenum">
              <a:rPr lang="zh-CN" altLang="en-US" smtClean="0"/>
              <a:t>21</a:t>
            </a:fld>
            <a:endParaRPr lang="zh-CN" altLang="en-US"/>
          </a:p>
        </p:txBody>
      </p:sp>
    </p:spTree>
    <p:extLst>
      <p:ext uri="{BB962C8B-B14F-4D97-AF65-F5344CB8AC3E}">
        <p14:creationId xmlns:p14="http://schemas.microsoft.com/office/powerpoint/2010/main" val="4054246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573F57-ACBD-44CF-8318-946A15D92213}" type="slidenum">
              <a:rPr lang="zh-CN" altLang="en-US" smtClean="0"/>
              <a:t>22</a:t>
            </a:fld>
            <a:endParaRPr lang="zh-CN" altLang="en-US"/>
          </a:p>
        </p:txBody>
      </p:sp>
    </p:spTree>
    <p:extLst>
      <p:ext uri="{BB962C8B-B14F-4D97-AF65-F5344CB8AC3E}">
        <p14:creationId xmlns:p14="http://schemas.microsoft.com/office/powerpoint/2010/main" val="2158260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573F57-ACBD-44CF-8318-946A15D92213}" type="slidenum">
              <a:rPr lang="zh-CN" altLang="en-US" smtClean="0"/>
              <a:t>23</a:t>
            </a:fld>
            <a:endParaRPr lang="zh-CN" altLang="en-US"/>
          </a:p>
        </p:txBody>
      </p:sp>
    </p:spTree>
    <p:extLst>
      <p:ext uri="{BB962C8B-B14F-4D97-AF65-F5344CB8AC3E}">
        <p14:creationId xmlns:p14="http://schemas.microsoft.com/office/powerpoint/2010/main" val="675438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擅长处理事实输入</a:t>
            </a:r>
            <a:endParaRPr lang="en-US" altLang="zh-CN" dirty="0"/>
          </a:p>
          <a:p>
            <a:r>
              <a:rPr lang="en-US" altLang="zh-CN" dirty="0" err="1"/>
              <a:t>Chatgpt</a:t>
            </a:r>
            <a:r>
              <a:rPr lang="zh-CN" altLang="en-US" dirty="0"/>
              <a:t>更保守</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6573F57-ACBD-44CF-8318-946A15D92213}" type="slidenum">
              <a:rPr lang="zh-CN" altLang="en-US" smtClean="0"/>
              <a:t>24</a:t>
            </a:fld>
            <a:endParaRPr lang="zh-CN" altLang="en-US"/>
          </a:p>
        </p:txBody>
      </p:sp>
    </p:spTree>
    <p:extLst>
      <p:ext uri="{BB962C8B-B14F-4D97-AF65-F5344CB8AC3E}">
        <p14:creationId xmlns:p14="http://schemas.microsoft.com/office/powerpoint/2010/main" val="2933126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573F57-ACBD-44CF-8318-946A15D92213}" type="slidenum">
              <a:rPr lang="zh-CN" altLang="en-US" smtClean="0"/>
              <a:t>25</a:t>
            </a:fld>
            <a:endParaRPr lang="zh-CN" altLang="en-US"/>
          </a:p>
        </p:txBody>
      </p:sp>
    </p:spTree>
    <p:extLst>
      <p:ext uri="{BB962C8B-B14F-4D97-AF65-F5344CB8AC3E}">
        <p14:creationId xmlns:p14="http://schemas.microsoft.com/office/powerpoint/2010/main" val="2411644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573F57-ACBD-44CF-8318-946A15D92213}" type="slidenum">
              <a:rPr lang="zh-CN" altLang="en-US" smtClean="0"/>
              <a:t>26</a:t>
            </a:fld>
            <a:endParaRPr lang="zh-CN" altLang="en-US"/>
          </a:p>
        </p:txBody>
      </p:sp>
    </p:spTree>
    <p:extLst>
      <p:ext uri="{BB962C8B-B14F-4D97-AF65-F5344CB8AC3E}">
        <p14:creationId xmlns:p14="http://schemas.microsoft.com/office/powerpoint/2010/main" val="244761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573F57-ACBD-44CF-8318-946A15D92213}" type="slidenum">
              <a:rPr lang="zh-CN" altLang="en-US" smtClean="0"/>
              <a:t>27</a:t>
            </a:fld>
            <a:endParaRPr lang="zh-CN" altLang="en-US"/>
          </a:p>
        </p:txBody>
      </p:sp>
    </p:spTree>
    <p:extLst>
      <p:ext uri="{BB962C8B-B14F-4D97-AF65-F5344CB8AC3E}">
        <p14:creationId xmlns:p14="http://schemas.microsoft.com/office/powerpoint/2010/main" val="1420574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NimbusRomNo9L-Regu"/>
              </a:rPr>
              <a:t>So we conclude that controlling</a:t>
            </a:r>
          </a:p>
          <a:p>
            <a:pPr algn="l"/>
            <a:r>
              <a:rPr lang="en-US" altLang="zh-CN" sz="1800" b="0" i="0" u="none" strike="noStrike" baseline="0" dirty="0">
                <a:latin typeface="NimbusRomNo9L-Regu"/>
              </a:rPr>
              <a:t>the length of summaries via zero-shot instructions may harm </a:t>
            </a:r>
            <a:r>
              <a:rPr lang="en-US" altLang="zh-CN" sz="1800" b="0" i="0" u="none" strike="noStrike" baseline="0" dirty="0" err="1">
                <a:latin typeface="NimbusRomNo9L-Regu"/>
              </a:rPr>
              <a:t>ChatGPT’s</a:t>
            </a:r>
            <a:r>
              <a:rPr lang="en-US" altLang="zh-CN" sz="1800" b="0" i="0" u="none" strike="noStrike" baseline="0" dirty="0">
                <a:latin typeface="NimbusRomNo9L-Regu"/>
              </a:rPr>
              <a:t> summarization ability.</a:t>
            </a:r>
            <a:endParaRPr lang="zh-CN" altLang="en-US" dirty="0"/>
          </a:p>
        </p:txBody>
      </p:sp>
      <p:sp>
        <p:nvSpPr>
          <p:cNvPr id="4" name="灯片编号占位符 3"/>
          <p:cNvSpPr>
            <a:spLocks noGrp="1"/>
          </p:cNvSpPr>
          <p:nvPr>
            <p:ph type="sldNum" sz="quarter" idx="5"/>
          </p:nvPr>
        </p:nvSpPr>
        <p:spPr/>
        <p:txBody>
          <a:bodyPr/>
          <a:lstStyle/>
          <a:p>
            <a:fld id="{96573F57-ACBD-44CF-8318-946A15D92213}" type="slidenum">
              <a:rPr lang="zh-CN" altLang="en-US" smtClean="0"/>
              <a:t>28</a:t>
            </a:fld>
            <a:endParaRPr lang="zh-CN" altLang="en-US"/>
          </a:p>
        </p:txBody>
      </p:sp>
    </p:spTree>
    <p:extLst>
      <p:ext uri="{BB962C8B-B14F-4D97-AF65-F5344CB8AC3E}">
        <p14:creationId xmlns:p14="http://schemas.microsoft.com/office/powerpoint/2010/main" val="1271094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此外，作者也尝试了不同的</a:t>
            </a:r>
            <a:r>
              <a:rPr lang="en-US" altLang="zh-CN" dirty="0"/>
              <a:t>instruction</a:t>
            </a:r>
            <a:r>
              <a:rPr lang="zh-CN" altLang="en-US" dirty="0"/>
              <a:t>，但是最后的结果仍然很低 </a:t>
            </a:r>
            <a:r>
              <a:rPr lang="en-US" altLang="zh-CN" dirty="0"/>
              <a:t>F1 34.8</a:t>
            </a:r>
            <a:r>
              <a:rPr lang="zh-CN" altLang="en-US" dirty="0"/>
              <a:t>，所以还是说明这个任务没办法胜任</a:t>
            </a:r>
            <a:endParaRPr lang="en-US" altLang="zh-CN" dirty="0"/>
          </a:p>
          <a:p>
            <a:pPr algn="l"/>
            <a:endParaRPr lang="en-US" altLang="zh-CN" dirty="0"/>
          </a:p>
          <a:p>
            <a:pPr algn="l"/>
            <a:endParaRPr lang="en-US" altLang="zh-CN" dirty="0"/>
          </a:p>
          <a:p>
            <a:pPr algn="l"/>
            <a:r>
              <a:rPr lang="zh-CN" altLang="en-US" dirty="0"/>
              <a:t>有一个问题是</a:t>
            </a:r>
            <a:r>
              <a:rPr lang="en-US" altLang="zh-CN" dirty="0" err="1"/>
              <a:t>misc</a:t>
            </a:r>
            <a:r>
              <a:rPr lang="zh-CN" altLang="en-US" dirty="0"/>
              <a:t>混杂实体正确率特别低，所以作者做了</a:t>
            </a:r>
            <a:r>
              <a:rPr lang="en-US" altLang="zh-CN" dirty="0"/>
              <a:t>case study</a:t>
            </a:r>
            <a:endParaRPr lang="zh-CN" altLang="en-US" dirty="0"/>
          </a:p>
        </p:txBody>
      </p:sp>
      <p:sp>
        <p:nvSpPr>
          <p:cNvPr id="4" name="灯片编号占位符 3"/>
          <p:cNvSpPr>
            <a:spLocks noGrp="1"/>
          </p:cNvSpPr>
          <p:nvPr>
            <p:ph type="sldNum" sz="quarter" idx="5"/>
          </p:nvPr>
        </p:nvSpPr>
        <p:spPr/>
        <p:txBody>
          <a:bodyPr/>
          <a:lstStyle/>
          <a:p>
            <a:fld id="{96573F57-ACBD-44CF-8318-946A15D92213}" type="slidenum">
              <a:rPr lang="zh-CN" altLang="en-US" smtClean="0"/>
              <a:t>29</a:t>
            </a:fld>
            <a:endParaRPr lang="zh-CN" altLang="en-US"/>
          </a:p>
        </p:txBody>
      </p:sp>
    </p:spTree>
    <p:extLst>
      <p:ext uri="{BB962C8B-B14F-4D97-AF65-F5344CB8AC3E}">
        <p14:creationId xmlns:p14="http://schemas.microsoft.com/office/powerpoint/2010/main" val="3988479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EEAD9AFA-E322-1642-BFEB-50640FC5BC72}" type="slidenum">
              <a:rPr kumimoji="1" lang="zh-CN" altLang="en-US" smtClean="0"/>
              <a:t>3</a:t>
            </a:fld>
            <a:endParaRPr kumimoji="1" lang="zh-CN" altLang="en-US"/>
          </a:p>
        </p:txBody>
      </p:sp>
    </p:spTree>
    <p:extLst>
      <p:ext uri="{BB962C8B-B14F-4D97-AF65-F5344CB8AC3E}">
        <p14:creationId xmlns:p14="http://schemas.microsoft.com/office/powerpoint/2010/main" val="22544934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结论就是</a:t>
            </a:r>
            <a:r>
              <a:rPr lang="en-US" altLang="zh-CN" dirty="0" err="1"/>
              <a:t>grount</a:t>
            </a:r>
            <a:r>
              <a:rPr lang="en-US" altLang="zh-CN" dirty="0"/>
              <a:t> truth</a:t>
            </a:r>
            <a:r>
              <a:rPr lang="zh-CN" altLang="en-US" dirty="0"/>
              <a:t>的标注不一定是完全正确的，所以这一项显得特别的低</a:t>
            </a:r>
            <a:endParaRPr lang="en-US" altLang="zh-CN" dirty="0"/>
          </a:p>
          <a:p>
            <a:pPr algn="l"/>
            <a:endParaRPr lang="en-US" altLang="zh-CN" dirty="0"/>
          </a:p>
        </p:txBody>
      </p:sp>
      <p:sp>
        <p:nvSpPr>
          <p:cNvPr id="4" name="灯片编号占位符 3"/>
          <p:cNvSpPr>
            <a:spLocks noGrp="1"/>
          </p:cNvSpPr>
          <p:nvPr>
            <p:ph type="sldNum" sz="quarter" idx="5"/>
          </p:nvPr>
        </p:nvSpPr>
        <p:spPr/>
        <p:txBody>
          <a:bodyPr/>
          <a:lstStyle/>
          <a:p>
            <a:fld id="{96573F57-ACBD-44CF-8318-946A15D92213}" type="slidenum">
              <a:rPr lang="zh-CN" altLang="en-US" smtClean="0"/>
              <a:t>30</a:t>
            </a:fld>
            <a:endParaRPr lang="zh-CN" altLang="en-US"/>
          </a:p>
        </p:txBody>
      </p:sp>
    </p:spTree>
    <p:extLst>
      <p:ext uri="{BB962C8B-B14F-4D97-AF65-F5344CB8AC3E}">
        <p14:creationId xmlns:p14="http://schemas.microsoft.com/office/powerpoint/2010/main" val="2987659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NimbusRomNo9L-Regu"/>
              </a:rPr>
              <a:t>In addition, although we explicitly specified that the answer should be exact “positive” or “negative” in task instructions (Figure 2), </a:t>
            </a:r>
            <a:r>
              <a:rPr lang="en-US" altLang="zh-CN" sz="1800" b="0" i="0" u="none" strike="noStrike" baseline="0" dirty="0" err="1">
                <a:latin typeface="NimbusRomNo9L-Regu"/>
              </a:rPr>
              <a:t>ChatGPT</a:t>
            </a:r>
            <a:r>
              <a:rPr lang="en-US" altLang="zh-CN" sz="1800" b="0" i="0" u="none" strike="noStrike" baseline="0" dirty="0">
                <a:latin typeface="NimbusRomNo9L-Regu"/>
              </a:rPr>
              <a:t> and GPT-3.5 still output some other answers, </a:t>
            </a:r>
            <a:r>
              <a:rPr lang="en-US" altLang="zh-CN" sz="1800" b="0" i="0" u="none" strike="noStrike" baseline="0" dirty="0">
                <a:latin typeface="NimbusRomNo9L-ReguItal"/>
              </a:rPr>
              <a:t>e.g., </a:t>
            </a:r>
            <a:r>
              <a:rPr lang="en-US" altLang="zh-CN" sz="1800" b="0" i="0" u="none" strike="noStrike" baseline="0" dirty="0">
                <a:latin typeface="NimbusRomNo9L-Regu"/>
              </a:rPr>
              <a:t>“neutral” and “mixed”, which partly explains why they perform much worse than FLAN</a:t>
            </a:r>
            <a:endParaRPr lang="en-US" altLang="zh-CN" dirty="0"/>
          </a:p>
        </p:txBody>
      </p:sp>
      <p:sp>
        <p:nvSpPr>
          <p:cNvPr id="4" name="灯片编号占位符 3"/>
          <p:cNvSpPr>
            <a:spLocks noGrp="1"/>
          </p:cNvSpPr>
          <p:nvPr>
            <p:ph type="sldNum" sz="quarter" idx="5"/>
          </p:nvPr>
        </p:nvSpPr>
        <p:spPr/>
        <p:txBody>
          <a:bodyPr/>
          <a:lstStyle/>
          <a:p>
            <a:fld id="{96573F57-ACBD-44CF-8318-946A15D92213}" type="slidenum">
              <a:rPr lang="zh-CN" altLang="en-US" smtClean="0"/>
              <a:t>31</a:t>
            </a:fld>
            <a:endParaRPr lang="zh-CN" altLang="en-US"/>
          </a:p>
        </p:txBody>
      </p:sp>
    </p:spTree>
    <p:extLst>
      <p:ext uri="{BB962C8B-B14F-4D97-AF65-F5344CB8AC3E}">
        <p14:creationId xmlns:p14="http://schemas.microsoft.com/office/powerpoint/2010/main" val="32017915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dirty="0"/>
          </a:p>
        </p:txBody>
      </p:sp>
      <p:sp>
        <p:nvSpPr>
          <p:cNvPr id="4" name="灯片编号占位符 3"/>
          <p:cNvSpPr>
            <a:spLocks noGrp="1"/>
          </p:cNvSpPr>
          <p:nvPr>
            <p:ph type="sldNum" sz="quarter" idx="5"/>
          </p:nvPr>
        </p:nvSpPr>
        <p:spPr/>
        <p:txBody>
          <a:bodyPr/>
          <a:lstStyle/>
          <a:p>
            <a:fld id="{96573F57-ACBD-44CF-8318-946A15D92213}" type="slidenum">
              <a:rPr lang="zh-CN" altLang="en-US" smtClean="0"/>
              <a:t>32</a:t>
            </a:fld>
            <a:endParaRPr lang="zh-CN" altLang="en-US"/>
          </a:p>
        </p:txBody>
      </p:sp>
    </p:spTree>
    <p:extLst>
      <p:ext uri="{BB962C8B-B14F-4D97-AF65-F5344CB8AC3E}">
        <p14:creationId xmlns:p14="http://schemas.microsoft.com/office/powerpoint/2010/main" val="4197618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573F57-ACBD-44CF-8318-946A15D92213}" type="slidenum">
              <a:rPr lang="zh-CN" altLang="en-US" smtClean="0"/>
              <a:t>33</a:t>
            </a:fld>
            <a:endParaRPr lang="zh-CN" altLang="en-US"/>
          </a:p>
        </p:txBody>
      </p:sp>
    </p:spTree>
    <p:extLst>
      <p:ext uri="{BB962C8B-B14F-4D97-AF65-F5344CB8AC3E}">
        <p14:creationId xmlns:p14="http://schemas.microsoft.com/office/powerpoint/2010/main" val="41520052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573F57-ACBD-44CF-8318-946A15D92213}" type="slidenum">
              <a:rPr lang="zh-CN" altLang="en-US" smtClean="0"/>
              <a:t>34</a:t>
            </a:fld>
            <a:endParaRPr lang="zh-CN" altLang="en-US"/>
          </a:p>
        </p:txBody>
      </p:sp>
    </p:spTree>
    <p:extLst>
      <p:ext uri="{BB962C8B-B14F-4D97-AF65-F5344CB8AC3E}">
        <p14:creationId xmlns:p14="http://schemas.microsoft.com/office/powerpoint/2010/main" val="26299385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EEAD9AFA-E322-1642-BFEB-50640FC5BC72}" type="slidenum">
              <a:rPr kumimoji="1" lang="zh-CN" altLang="en-US" smtClean="0"/>
              <a:t>35</a:t>
            </a:fld>
            <a:endParaRPr kumimoji="1" lang="zh-CN" altLang="en-US"/>
          </a:p>
        </p:txBody>
      </p:sp>
    </p:spTree>
    <p:extLst>
      <p:ext uri="{BB962C8B-B14F-4D97-AF65-F5344CB8AC3E}">
        <p14:creationId xmlns:p14="http://schemas.microsoft.com/office/powerpoint/2010/main" val="3089790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573F57-ACBD-44CF-8318-946A15D92213}" type="slidenum">
              <a:rPr lang="zh-CN" altLang="en-US" smtClean="0"/>
              <a:t>4</a:t>
            </a:fld>
            <a:endParaRPr lang="zh-CN" altLang="en-US"/>
          </a:p>
        </p:txBody>
      </p:sp>
    </p:spTree>
    <p:extLst>
      <p:ext uri="{BB962C8B-B14F-4D97-AF65-F5344CB8AC3E}">
        <p14:creationId xmlns:p14="http://schemas.microsoft.com/office/powerpoint/2010/main" val="2139903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任务指示</a:t>
            </a:r>
            <a:r>
              <a:rPr lang="en-US" altLang="zh-CN" dirty="0"/>
              <a:t>P</a:t>
            </a:r>
            <a:endParaRPr lang="zh-CN" altLang="en-US" dirty="0"/>
          </a:p>
        </p:txBody>
      </p:sp>
      <p:sp>
        <p:nvSpPr>
          <p:cNvPr id="4" name="灯片编号占位符 3"/>
          <p:cNvSpPr>
            <a:spLocks noGrp="1"/>
          </p:cNvSpPr>
          <p:nvPr>
            <p:ph type="sldNum" sz="quarter" idx="5"/>
          </p:nvPr>
        </p:nvSpPr>
        <p:spPr/>
        <p:txBody>
          <a:bodyPr/>
          <a:lstStyle/>
          <a:p>
            <a:fld id="{96573F57-ACBD-44CF-8318-946A15D92213}" type="slidenum">
              <a:rPr lang="zh-CN" altLang="en-US" smtClean="0"/>
              <a:t>5</a:t>
            </a:fld>
            <a:endParaRPr lang="zh-CN" altLang="en-US"/>
          </a:p>
        </p:txBody>
      </p:sp>
    </p:spTree>
    <p:extLst>
      <p:ext uri="{BB962C8B-B14F-4D97-AF65-F5344CB8AC3E}">
        <p14:creationId xmlns:p14="http://schemas.microsoft.com/office/powerpoint/2010/main" val="1660569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比较有意思的现象是</a:t>
            </a:r>
            <a:endParaRPr lang="en-US" altLang="zh-CN" dirty="0"/>
          </a:p>
          <a:p>
            <a:r>
              <a:rPr lang="en-US" altLang="zh-CN" dirty="0" err="1"/>
              <a:t>Chatgpt</a:t>
            </a:r>
            <a:r>
              <a:rPr lang="zh-CN" altLang="en-US" dirty="0"/>
              <a:t>可能既不输出</a:t>
            </a:r>
            <a:r>
              <a:rPr lang="en-US" altLang="zh-CN" dirty="0"/>
              <a:t>negative</a:t>
            </a:r>
            <a:r>
              <a:rPr lang="zh-CN" altLang="en-US" dirty="0"/>
              <a:t>也不输出</a:t>
            </a:r>
            <a:r>
              <a:rPr lang="en-US" altLang="zh-CN" dirty="0"/>
              <a:t>positive</a:t>
            </a:r>
            <a:r>
              <a:rPr lang="zh-CN" altLang="en-US" dirty="0"/>
              <a:t>，那么这样的结果自然是不正确的</a:t>
            </a:r>
          </a:p>
        </p:txBody>
      </p:sp>
      <p:sp>
        <p:nvSpPr>
          <p:cNvPr id="4" name="灯片编号占位符 3"/>
          <p:cNvSpPr>
            <a:spLocks noGrp="1"/>
          </p:cNvSpPr>
          <p:nvPr>
            <p:ph type="sldNum" sz="quarter" idx="5"/>
          </p:nvPr>
        </p:nvSpPr>
        <p:spPr/>
        <p:txBody>
          <a:bodyPr/>
          <a:lstStyle/>
          <a:p>
            <a:fld id="{96573F57-ACBD-44CF-8318-946A15D92213}" type="slidenum">
              <a:rPr lang="zh-CN" altLang="en-US" smtClean="0"/>
              <a:t>6</a:t>
            </a:fld>
            <a:endParaRPr lang="zh-CN" altLang="en-US"/>
          </a:p>
        </p:txBody>
      </p:sp>
    </p:spTree>
    <p:extLst>
      <p:ext uri="{BB962C8B-B14F-4D97-AF65-F5344CB8AC3E}">
        <p14:creationId xmlns:p14="http://schemas.microsoft.com/office/powerpoint/2010/main" val="2172569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确定能推断 </a:t>
            </a:r>
            <a:endParaRPr lang="en-US" altLang="zh-CN" dirty="0"/>
          </a:p>
          <a:p>
            <a:r>
              <a:rPr lang="zh-CN" altLang="en-US" dirty="0"/>
              <a:t>确定不能推断 （事实冲突） </a:t>
            </a:r>
            <a:endParaRPr lang="en-US" altLang="zh-CN" dirty="0"/>
          </a:p>
          <a:p>
            <a:r>
              <a:rPr lang="zh-CN" altLang="en-US" dirty="0"/>
              <a:t>没关系</a:t>
            </a:r>
          </a:p>
        </p:txBody>
      </p:sp>
      <p:sp>
        <p:nvSpPr>
          <p:cNvPr id="4" name="灯片编号占位符 3"/>
          <p:cNvSpPr>
            <a:spLocks noGrp="1"/>
          </p:cNvSpPr>
          <p:nvPr>
            <p:ph type="sldNum" sz="quarter" idx="5"/>
          </p:nvPr>
        </p:nvSpPr>
        <p:spPr/>
        <p:txBody>
          <a:bodyPr/>
          <a:lstStyle/>
          <a:p>
            <a:fld id="{96573F57-ACBD-44CF-8318-946A15D92213}" type="slidenum">
              <a:rPr lang="zh-CN" altLang="en-US" smtClean="0"/>
              <a:t>7</a:t>
            </a:fld>
            <a:endParaRPr lang="zh-CN" altLang="en-US"/>
          </a:p>
        </p:txBody>
      </p:sp>
    </p:spTree>
    <p:extLst>
      <p:ext uri="{BB962C8B-B14F-4D97-AF65-F5344CB8AC3E}">
        <p14:creationId xmlns:p14="http://schemas.microsoft.com/office/powerpoint/2010/main" val="3799617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混杂的实体</a:t>
            </a:r>
          </a:p>
        </p:txBody>
      </p:sp>
      <p:sp>
        <p:nvSpPr>
          <p:cNvPr id="4" name="灯片编号占位符 3"/>
          <p:cNvSpPr>
            <a:spLocks noGrp="1"/>
          </p:cNvSpPr>
          <p:nvPr>
            <p:ph type="sldNum" sz="quarter" idx="5"/>
          </p:nvPr>
        </p:nvSpPr>
        <p:spPr/>
        <p:txBody>
          <a:bodyPr/>
          <a:lstStyle/>
          <a:p>
            <a:fld id="{96573F57-ACBD-44CF-8318-946A15D92213}" type="slidenum">
              <a:rPr lang="zh-CN" altLang="en-US" smtClean="0"/>
              <a:t>8</a:t>
            </a:fld>
            <a:endParaRPr lang="zh-CN" altLang="en-US"/>
          </a:p>
        </p:txBody>
      </p:sp>
    </p:spTree>
    <p:extLst>
      <p:ext uri="{BB962C8B-B14F-4D97-AF65-F5344CB8AC3E}">
        <p14:creationId xmlns:p14="http://schemas.microsoft.com/office/powerpoint/2010/main" val="3178644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a:t>
            </a:r>
            <a:r>
              <a:rPr lang="zh-CN" altLang="en-US" dirty="0"/>
              <a:t>任务里同样可以发现，尽管在指示里做了限制，但是</a:t>
            </a:r>
            <a:r>
              <a:rPr lang="en-US" altLang="zh-CN" dirty="0" err="1"/>
              <a:t>chatgpt</a:t>
            </a:r>
            <a:r>
              <a:rPr lang="zh-CN" altLang="en-US" dirty="0"/>
              <a:t>还是可能会输出除了</a:t>
            </a:r>
            <a:r>
              <a:rPr lang="en-US" altLang="zh-CN" dirty="0"/>
              <a:t>yes</a:t>
            </a:r>
            <a:r>
              <a:rPr lang="zh-CN" altLang="en-US" dirty="0"/>
              <a:t>和</a:t>
            </a:r>
            <a:r>
              <a:rPr lang="en-US" altLang="zh-CN" dirty="0"/>
              <a:t>no</a:t>
            </a:r>
            <a:r>
              <a:rPr lang="zh-CN" altLang="en-US" dirty="0"/>
              <a:t>以外的回答</a:t>
            </a:r>
          </a:p>
        </p:txBody>
      </p:sp>
      <p:sp>
        <p:nvSpPr>
          <p:cNvPr id="4" name="灯片编号占位符 3"/>
          <p:cNvSpPr>
            <a:spLocks noGrp="1"/>
          </p:cNvSpPr>
          <p:nvPr>
            <p:ph type="sldNum" sz="quarter" idx="5"/>
          </p:nvPr>
        </p:nvSpPr>
        <p:spPr/>
        <p:txBody>
          <a:bodyPr/>
          <a:lstStyle/>
          <a:p>
            <a:fld id="{96573F57-ACBD-44CF-8318-946A15D92213}" type="slidenum">
              <a:rPr lang="zh-CN" altLang="en-US" smtClean="0"/>
              <a:t>9</a:t>
            </a:fld>
            <a:endParaRPr lang="zh-CN" altLang="en-US"/>
          </a:p>
        </p:txBody>
      </p:sp>
    </p:spTree>
    <p:extLst>
      <p:ext uri="{BB962C8B-B14F-4D97-AF65-F5344CB8AC3E}">
        <p14:creationId xmlns:p14="http://schemas.microsoft.com/office/powerpoint/2010/main" val="3521098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6E099-8EE8-59CB-429A-C1C20EB7379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E72C4A5-49A7-2F2A-8921-2104236E62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5B13822-EB81-FAF3-A11A-6981CA43A276}"/>
              </a:ext>
            </a:extLst>
          </p:cNvPr>
          <p:cNvSpPr>
            <a:spLocks noGrp="1"/>
          </p:cNvSpPr>
          <p:nvPr>
            <p:ph type="dt" sz="half" idx="10"/>
          </p:nvPr>
        </p:nvSpPr>
        <p:spPr/>
        <p:txBody>
          <a:bodyPr/>
          <a:lstStyle/>
          <a:p>
            <a:fld id="{CB762655-B2C7-4AB1-8F55-F6C2370DB6E2}" type="datetimeFigureOut">
              <a:rPr lang="zh-CN" altLang="en-US" smtClean="0"/>
              <a:t>2023/3/20</a:t>
            </a:fld>
            <a:endParaRPr lang="zh-CN" altLang="en-US"/>
          </a:p>
        </p:txBody>
      </p:sp>
      <p:sp>
        <p:nvSpPr>
          <p:cNvPr id="5" name="页脚占位符 4">
            <a:extLst>
              <a:ext uri="{FF2B5EF4-FFF2-40B4-BE49-F238E27FC236}">
                <a16:creationId xmlns:a16="http://schemas.microsoft.com/office/drawing/2014/main" id="{E6561B27-BF0E-47BC-81B3-879D91E63D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110C71E-98CF-F3FC-3D1B-7AE9C2CE9C26}"/>
              </a:ext>
            </a:extLst>
          </p:cNvPr>
          <p:cNvSpPr>
            <a:spLocks noGrp="1"/>
          </p:cNvSpPr>
          <p:nvPr>
            <p:ph type="sldNum" sz="quarter" idx="12"/>
          </p:nvPr>
        </p:nvSpPr>
        <p:spPr/>
        <p:txBody>
          <a:bodyPr/>
          <a:lstStyle/>
          <a:p>
            <a:fld id="{B800C165-8E8B-4EFF-8E8A-A2A00D501D7B}" type="slidenum">
              <a:rPr lang="zh-CN" altLang="en-US" smtClean="0"/>
              <a:t>‹#›</a:t>
            </a:fld>
            <a:endParaRPr lang="zh-CN" altLang="en-US"/>
          </a:p>
        </p:txBody>
      </p:sp>
      <p:sp>
        <p:nvSpPr>
          <p:cNvPr id="7" name="文本框 2">
            <a:extLst>
              <a:ext uri="{FF2B5EF4-FFF2-40B4-BE49-F238E27FC236}">
                <a16:creationId xmlns:a16="http://schemas.microsoft.com/office/drawing/2014/main" id="{9750DC06-25E4-E049-9C6E-0F98D49BB686}"/>
              </a:ext>
            </a:extLst>
          </p:cNvPr>
          <p:cNvSpPr txBox="1"/>
          <p:nvPr userDrawn="1"/>
        </p:nvSpPr>
        <p:spPr>
          <a:xfrm>
            <a:off x="3029730" y="3136612"/>
            <a:ext cx="613254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3200" dirty="0">
                <a:latin typeface="Arial" panose="020B0604020202020204" pitchFamily="34" charset="0"/>
                <a:cs typeface="Arial" panose="020B0604020202020204" pitchFamily="34" charset="0"/>
              </a:rPr>
              <a:t>Abstract</a:t>
            </a:r>
            <a:endParaRPr kumimoji="1" lang="zh-CN" alt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9308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63465D-8734-0C18-6DB3-D68547B559F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47DDB00-6913-3122-AA52-31F3A3DF9BB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CBC663-4BC6-D24D-AD62-02694EFC0E56}"/>
              </a:ext>
            </a:extLst>
          </p:cNvPr>
          <p:cNvSpPr>
            <a:spLocks noGrp="1"/>
          </p:cNvSpPr>
          <p:nvPr>
            <p:ph type="dt" sz="half" idx="10"/>
          </p:nvPr>
        </p:nvSpPr>
        <p:spPr/>
        <p:txBody>
          <a:bodyPr/>
          <a:lstStyle/>
          <a:p>
            <a:fld id="{CB762655-B2C7-4AB1-8F55-F6C2370DB6E2}" type="datetimeFigureOut">
              <a:rPr lang="zh-CN" altLang="en-US" smtClean="0"/>
              <a:t>2023/3/20</a:t>
            </a:fld>
            <a:endParaRPr lang="zh-CN" altLang="en-US"/>
          </a:p>
        </p:txBody>
      </p:sp>
      <p:sp>
        <p:nvSpPr>
          <p:cNvPr id="5" name="页脚占位符 4">
            <a:extLst>
              <a:ext uri="{FF2B5EF4-FFF2-40B4-BE49-F238E27FC236}">
                <a16:creationId xmlns:a16="http://schemas.microsoft.com/office/drawing/2014/main" id="{8BBDBD14-FC5F-79BE-DA65-6813438E9B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C139266-23C0-1AAD-945C-CF7654C1FF54}"/>
              </a:ext>
            </a:extLst>
          </p:cNvPr>
          <p:cNvSpPr>
            <a:spLocks noGrp="1"/>
          </p:cNvSpPr>
          <p:nvPr>
            <p:ph type="sldNum" sz="quarter" idx="12"/>
          </p:nvPr>
        </p:nvSpPr>
        <p:spPr/>
        <p:txBody>
          <a:bodyPr/>
          <a:lstStyle/>
          <a:p>
            <a:fld id="{B800C165-8E8B-4EFF-8E8A-A2A00D501D7B}" type="slidenum">
              <a:rPr lang="zh-CN" altLang="en-US" smtClean="0"/>
              <a:t>‹#›</a:t>
            </a:fld>
            <a:endParaRPr lang="zh-CN" altLang="en-US"/>
          </a:p>
        </p:txBody>
      </p:sp>
    </p:spTree>
    <p:extLst>
      <p:ext uri="{BB962C8B-B14F-4D97-AF65-F5344CB8AC3E}">
        <p14:creationId xmlns:p14="http://schemas.microsoft.com/office/powerpoint/2010/main" val="4204542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B96B52-F793-5AAD-341F-3A5207B4819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6A7B9F2-7A81-A226-4806-9FDEC5677C7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7F5C37D-71AB-DBCC-737E-8B85A3AF44A7}"/>
              </a:ext>
            </a:extLst>
          </p:cNvPr>
          <p:cNvSpPr>
            <a:spLocks noGrp="1"/>
          </p:cNvSpPr>
          <p:nvPr>
            <p:ph type="dt" sz="half" idx="10"/>
          </p:nvPr>
        </p:nvSpPr>
        <p:spPr/>
        <p:txBody>
          <a:bodyPr/>
          <a:lstStyle/>
          <a:p>
            <a:fld id="{CB762655-B2C7-4AB1-8F55-F6C2370DB6E2}" type="datetimeFigureOut">
              <a:rPr lang="zh-CN" altLang="en-US" smtClean="0"/>
              <a:t>2023/3/20</a:t>
            </a:fld>
            <a:endParaRPr lang="zh-CN" altLang="en-US"/>
          </a:p>
        </p:txBody>
      </p:sp>
      <p:sp>
        <p:nvSpPr>
          <p:cNvPr id="5" name="页脚占位符 4">
            <a:extLst>
              <a:ext uri="{FF2B5EF4-FFF2-40B4-BE49-F238E27FC236}">
                <a16:creationId xmlns:a16="http://schemas.microsoft.com/office/drawing/2014/main" id="{BC9E80CA-8EC5-4A49-6E3A-CACBEBED90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CF42F39-0F1D-3479-1680-1AB994B26F48}"/>
              </a:ext>
            </a:extLst>
          </p:cNvPr>
          <p:cNvSpPr>
            <a:spLocks noGrp="1"/>
          </p:cNvSpPr>
          <p:nvPr>
            <p:ph type="sldNum" sz="quarter" idx="12"/>
          </p:nvPr>
        </p:nvSpPr>
        <p:spPr/>
        <p:txBody>
          <a:bodyPr/>
          <a:lstStyle/>
          <a:p>
            <a:fld id="{B800C165-8E8B-4EFF-8E8A-A2A00D501D7B}" type="slidenum">
              <a:rPr lang="zh-CN" altLang="en-US" smtClean="0"/>
              <a:t>‹#›</a:t>
            </a:fld>
            <a:endParaRPr lang="zh-CN" altLang="en-US"/>
          </a:p>
        </p:txBody>
      </p:sp>
    </p:spTree>
    <p:extLst>
      <p:ext uri="{BB962C8B-B14F-4D97-AF65-F5344CB8AC3E}">
        <p14:creationId xmlns:p14="http://schemas.microsoft.com/office/powerpoint/2010/main" val="44045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6E2A82-3FD7-12D9-2B05-6A65672579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FD009F-B931-B621-682D-C0C4E77B7E9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64178D3-2DC7-898A-28D4-B66DA61D8E7F}"/>
              </a:ext>
            </a:extLst>
          </p:cNvPr>
          <p:cNvSpPr>
            <a:spLocks noGrp="1"/>
          </p:cNvSpPr>
          <p:nvPr>
            <p:ph type="dt" sz="half" idx="10"/>
          </p:nvPr>
        </p:nvSpPr>
        <p:spPr/>
        <p:txBody>
          <a:bodyPr/>
          <a:lstStyle/>
          <a:p>
            <a:fld id="{CB762655-B2C7-4AB1-8F55-F6C2370DB6E2}" type="datetimeFigureOut">
              <a:rPr lang="zh-CN" altLang="en-US" smtClean="0"/>
              <a:t>2023/3/20</a:t>
            </a:fld>
            <a:endParaRPr lang="zh-CN" altLang="en-US"/>
          </a:p>
        </p:txBody>
      </p:sp>
      <p:sp>
        <p:nvSpPr>
          <p:cNvPr id="5" name="页脚占位符 4">
            <a:extLst>
              <a:ext uri="{FF2B5EF4-FFF2-40B4-BE49-F238E27FC236}">
                <a16:creationId xmlns:a16="http://schemas.microsoft.com/office/drawing/2014/main" id="{BC640C7B-3B69-E4A8-99C5-54A824FB20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FC4371-9226-AF86-522B-B58D99255D2A}"/>
              </a:ext>
            </a:extLst>
          </p:cNvPr>
          <p:cNvSpPr>
            <a:spLocks noGrp="1"/>
          </p:cNvSpPr>
          <p:nvPr>
            <p:ph type="sldNum" sz="quarter" idx="12"/>
          </p:nvPr>
        </p:nvSpPr>
        <p:spPr/>
        <p:txBody>
          <a:bodyPr/>
          <a:lstStyle/>
          <a:p>
            <a:fld id="{B800C165-8E8B-4EFF-8E8A-A2A00D501D7B}" type="slidenum">
              <a:rPr lang="zh-CN" altLang="en-US" smtClean="0"/>
              <a:t>‹#›</a:t>
            </a:fld>
            <a:endParaRPr lang="zh-CN" altLang="en-US"/>
          </a:p>
        </p:txBody>
      </p:sp>
    </p:spTree>
    <p:extLst>
      <p:ext uri="{BB962C8B-B14F-4D97-AF65-F5344CB8AC3E}">
        <p14:creationId xmlns:p14="http://schemas.microsoft.com/office/powerpoint/2010/main" val="3759898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2E6EB2-375A-A171-DCEB-6C57AE8742E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997150E-859D-625B-3A22-E3C764CE28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53C5302-5E41-853F-3198-829E84223D55}"/>
              </a:ext>
            </a:extLst>
          </p:cNvPr>
          <p:cNvSpPr>
            <a:spLocks noGrp="1"/>
          </p:cNvSpPr>
          <p:nvPr>
            <p:ph type="dt" sz="half" idx="10"/>
          </p:nvPr>
        </p:nvSpPr>
        <p:spPr/>
        <p:txBody>
          <a:bodyPr/>
          <a:lstStyle/>
          <a:p>
            <a:fld id="{CB762655-B2C7-4AB1-8F55-F6C2370DB6E2}" type="datetimeFigureOut">
              <a:rPr lang="zh-CN" altLang="en-US" smtClean="0"/>
              <a:t>2023/3/20</a:t>
            </a:fld>
            <a:endParaRPr lang="zh-CN" altLang="en-US"/>
          </a:p>
        </p:txBody>
      </p:sp>
      <p:sp>
        <p:nvSpPr>
          <p:cNvPr id="5" name="页脚占位符 4">
            <a:extLst>
              <a:ext uri="{FF2B5EF4-FFF2-40B4-BE49-F238E27FC236}">
                <a16:creationId xmlns:a16="http://schemas.microsoft.com/office/drawing/2014/main" id="{AAE0AA35-1492-624A-2285-4E029F7C4B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738130-0FCF-A835-2FFE-D7635EE98D49}"/>
              </a:ext>
            </a:extLst>
          </p:cNvPr>
          <p:cNvSpPr>
            <a:spLocks noGrp="1"/>
          </p:cNvSpPr>
          <p:nvPr>
            <p:ph type="sldNum" sz="quarter" idx="12"/>
          </p:nvPr>
        </p:nvSpPr>
        <p:spPr/>
        <p:txBody>
          <a:bodyPr/>
          <a:lstStyle/>
          <a:p>
            <a:fld id="{B800C165-8E8B-4EFF-8E8A-A2A00D501D7B}" type="slidenum">
              <a:rPr lang="zh-CN" altLang="en-US" smtClean="0"/>
              <a:t>‹#›</a:t>
            </a:fld>
            <a:endParaRPr lang="zh-CN" altLang="en-US"/>
          </a:p>
        </p:txBody>
      </p:sp>
    </p:spTree>
    <p:extLst>
      <p:ext uri="{BB962C8B-B14F-4D97-AF65-F5344CB8AC3E}">
        <p14:creationId xmlns:p14="http://schemas.microsoft.com/office/powerpoint/2010/main" val="4134706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BD8C61-4144-5F0F-C4D8-6BA91DDF304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A3B1195-FEA5-C52E-F31D-AE24B7B572F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1FCB838-8E49-2A8A-9FBF-6314B9770D2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7AA8A7-15D2-57AC-05F5-2E67DD30B2C2}"/>
              </a:ext>
            </a:extLst>
          </p:cNvPr>
          <p:cNvSpPr>
            <a:spLocks noGrp="1"/>
          </p:cNvSpPr>
          <p:nvPr>
            <p:ph type="dt" sz="half" idx="10"/>
          </p:nvPr>
        </p:nvSpPr>
        <p:spPr/>
        <p:txBody>
          <a:bodyPr/>
          <a:lstStyle/>
          <a:p>
            <a:fld id="{CB762655-B2C7-4AB1-8F55-F6C2370DB6E2}" type="datetimeFigureOut">
              <a:rPr lang="zh-CN" altLang="en-US" smtClean="0"/>
              <a:t>2023/3/20</a:t>
            </a:fld>
            <a:endParaRPr lang="zh-CN" altLang="en-US"/>
          </a:p>
        </p:txBody>
      </p:sp>
      <p:sp>
        <p:nvSpPr>
          <p:cNvPr id="6" name="页脚占位符 5">
            <a:extLst>
              <a:ext uri="{FF2B5EF4-FFF2-40B4-BE49-F238E27FC236}">
                <a16:creationId xmlns:a16="http://schemas.microsoft.com/office/drawing/2014/main" id="{321E0210-C387-F563-1EC0-18869B2C62E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B037252-9399-01EB-8CAF-2C479705F24B}"/>
              </a:ext>
            </a:extLst>
          </p:cNvPr>
          <p:cNvSpPr>
            <a:spLocks noGrp="1"/>
          </p:cNvSpPr>
          <p:nvPr>
            <p:ph type="sldNum" sz="quarter" idx="12"/>
          </p:nvPr>
        </p:nvSpPr>
        <p:spPr/>
        <p:txBody>
          <a:bodyPr/>
          <a:lstStyle/>
          <a:p>
            <a:fld id="{B800C165-8E8B-4EFF-8E8A-A2A00D501D7B}" type="slidenum">
              <a:rPr lang="zh-CN" altLang="en-US" smtClean="0"/>
              <a:t>‹#›</a:t>
            </a:fld>
            <a:endParaRPr lang="zh-CN" altLang="en-US"/>
          </a:p>
        </p:txBody>
      </p:sp>
    </p:spTree>
    <p:extLst>
      <p:ext uri="{BB962C8B-B14F-4D97-AF65-F5344CB8AC3E}">
        <p14:creationId xmlns:p14="http://schemas.microsoft.com/office/powerpoint/2010/main" val="2447125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DBA49B-6863-D838-D5B3-E9FFD4C95A8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1A7E43E-27F3-6981-DF3F-CDCF618755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FC0702-13EF-D586-195F-A91F3540D37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C592952-A188-D566-9019-5ACE987A2E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1F25FF-C865-432E-A6A0-7821609CC53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7C1C668-CAE0-1A6E-A320-1B9485EA2E80}"/>
              </a:ext>
            </a:extLst>
          </p:cNvPr>
          <p:cNvSpPr>
            <a:spLocks noGrp="1"/>
          </p:cNvSpPr>
          <p:nvPr>
            <p:ph type="dt" sz="half" idx="10"/>
          </p:nvPr>
        </p:nvSpPr>
        <p:spPr/>
        <p:txBody>
          <a:bodyPr/>
          <a:lstStyle/>
          <a:p>
            <a:fld id="{CB762655-B2C7-4AB1-8F55-F6C2370DB6E2}" type="datetimeFigureOut">
              <a:rPr lang="zh-CN" altLang="en-US" smtClean="0"/>
              <a:t>2023/3/20</a:t>
            </a:fld>
            <a:endParaRPr lang="zh-CN" altLang="en-US"/>
          </a:p>
        </p:txBody>
      </p:sp>
      <p:sp>
        <p:nvSpPr>
          <p:cNvPr id="8" name="页脚占位符 7">
            <a:extLst>
              <a:ext uri="{FF2B5EF4-FFF2-40B4-BE49-F238E27FC236}">
                <a16:creationId xmlns:a16="http://schemas.microsoft.com/office/drawing/2014/main" id="{F604F671-C1BF-25C0-6B7E-53B15B9B963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B6A40D8-6252-2AA5-7E9F-6714A19BC9C1}"/>
              </a:ext>
            </a:extLst>
          </p:cNvPr>
          <p:cNvSpPr>
            <a:spLocks noGrp="1"/>
          </p:cNvSpPr>
          <p:nvPr>
            <p:ph type="sldNum" sz="quarter" idx="12"/>
          </p:nvPr>
        </p:nvSpPr>
        <p:spPr/>
        <p:txBody>
          <a:bodyPr/>
          <a:lstStyle/>
          <a:p>
            <a:fld id="{B800C165-8E8B-4EFF-8E8A-A2A00D501D7B}" type="slidenum">
              <a:rPr lang="zh-CN" altLang="en-US" smtClean="0"/>
              <a:t>‹#›</a:t>
            </a:fld>
            <a:endParaRPr lang="zh-CN" altLang="en-US"/>
          </a:p>
        </p:txBody>
      </p:sp>
    </p:spTree>
    <p:extLst>
      <p:ext uri="{BB962C8B-B14F-4D97-AF65-F5344CB8AC3E}">
        <p14:creationId xmlns:p14="http://schemas.microsoft.com/office/powerpoint/2010/main" val="413798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8771D-FAC5-7172-A3CC-BAE6928336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6B0E46E-2029-8F6D-DE4F-A0ABA6581895}"/>
              </a:ext>
            </a:extLst>
          </p:cNvPr>
          <p:cNvSpPr>
            <a:spLocks noGrp="1"/>
          </p:cNvSpPr>
          <p:nvPr>
            <p:ph type="dt" sz="half" idx="10"/>
          </p:nvPr>
        </p:nvSpPr>
        <p:spPr/>
        <p:txBody>
          <a:bodyPr/>
          <a:lstStyle/>
          <a:p>
            <a:fld id="{CB762655-B2C7-4AB1-8F55-F6C2370DB6E2}" type="datetimeFigureOut">
              <a:rPr lang="zh-CN" altLang="en-US" smtClean="0"/>
              <a:t>2023/3/20</a:t>
            </a:fld>
            <a:endParaRPr lang="zh-CN" altLang="en-US"/>
          </a:p>
        </p:txBody>
      </p:sp>
      <p:sp>
        <p:nvSpPr>
          <p:cNvPr id="4" name="页脚占位符 3">
            <a:extLst>
              <a:ext uri="{FF2B5EF4-FFF2-40B4-BE49-F238E27FC236}">
                <a16:creationId xmlns:a16="http://schemas.microsoft.com/office/drawing/2014/main" id="{CB8BC6E1-3F4B-F75F-2DB3-C53D1D63774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C6E7F98-7186-44A4-06C6-8E9C64ACE829}"/>
              </a:ext>
            </a:extLst>
          </p:cNvPr>
          <p:cNvSpPr>
            <a:spLocks noGrp="1"/>
          </p:cNvSpPr>
          <p:nvPr>
            <p:ph type="sldNum" sz="quarter" idx="12"/>
          </p:nvPr>
        </p:nvSpPr>
        <p:spPr/>
        <p:txBody>
          <a:bodyPr/>
          <a:lstStyle/>
          <a:p>
            <a:fld id="{B800C165-8E8B-4EFF-8E8A-A2A00D501D7B}" type="slidenum">
              <a:rPr lang="zh-CN" altLang="en-US" smtClean="0"/>
              <a:t>‹#›</a:t>
            </a:fld>
            <a:endParaRPr lang="zh-CN" altLang="en-US"/>
          </a:p>
        </p:txBody>
      </p:sp>
    </p:spTree>
    <p:extLst>
      <p:ext uri="{BB962C8B-B14F-4D97-AF65-F5344CB8AC3E}">
        <p14:creationId xmlns:p14="http://schemas.microsoft.com/office/powerpoint/2010/main" val="3509596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558C5A-638A-3A0F-42EF-DB1E0B9EACEE}"/>
              </a:ext>
            </a:extLst>
          </p:cNvPr>
          <p:cNvSpPr>
            <a:spLocks noGrp="1"/>
          </p:cNvSpPr>
          <p:nvPr>
            <p:ph type="dt" sz="half" idx="10"/>
          </p:nvPr>
        </p:nvSpPr>
        <p:spPr/>
        <p:txBody>
          <a:bodyPr/>
          <a:lstStyle/>
          <a:p>
            <a:fld id="{CB762655-B2C7-4AB1-8F55-F6C2370DB6E2}" type="datetimeFigureOut">
              <a:rPr lang="zh-CN" altLang="en-US" smtClean="0"/>
              <a:t>2023/3/20</a:t>
            </a:fld>
            <a:endParaRPr lang="zh-CN" altLang="en-US"/>
          </a:p>
        </p:txBody>
      </p:sp>
      <p:sp>
        <p:nvSpPr>
          <p:cNvPr id="3" name="页脚占位符 2">
            <a:extLst>
              <a:ext uri="{FF2B5EF4-FFF2-40B4-BE49-F238E27FC236}">
                <a16:creationId xmlns:a16="http://schemas.microsoft.com/office/drawing/2014/main" id="{F83C0B9C-4A4D-27E4-275B-AD88A830668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EE1AE71-E4FB-8FEF-CBD1-DB8610048496}"/>
              </a:ext>
            </a:extLst>
          </p:cNvPr>
          <p:cNvSpPr>
            <a:spLocks noGrp="1"/>
          </p:cNvSpPr>
          <p:nvPr>
            <p:ph type="sldNum" sz="quarter" idx="12"/>
          </p:nvPr>
        </p:nvSpPr>
        <p:spPr/>
        <p:txBody>
          <a:bodyPr/>
          <a:lstStyle/>
          <a:p>
            <a:fld id="{B800C165-8E8B-4EFF-8E8A-A2A00D501D7B}" type="slidenum">
              <a:rPr lang="zh-CN" altLang="en-US" smtClean="0"/>
              <a:t>‹#›</a:t>
            </a:fld>
            <a:endParaRPr lang="zh-CN" altLang="en-US"/>
          </a:p>
        </p:txBody>
      </p:sp>
    </p:spTree>
    <p:extLst>
      <p:ext uri="{BB962C8B-B14F-4D97-AF65-F5344CB8AC3E}">
        <p14:creationId xmlns:p14="http://schemas.microsoft.com/office/powerpoint/2010/main" val="3881892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424E86-FEEA-180C-DA5A-0199D6523C0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54CF2E-0B72-1FC8-640D-4A30FCE5F7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5E703C-92D5-C80F-4960-A27C02017A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091C06-E71F-339E-6A13-1B6B4FDF01D0}"/>
              </a:ext>
            </a:extLst>
          </p:cNvPr>
          <p:cNvSpPr>
            <a:spLocks noGrp="1"/>
          </p:cNvSpPr>
          <p:nvPr>
            <p:ph type="dt" sz="half" idx="10"/>
          </p:nvPr>
        </p:nvSpPr>
        <p:spPr/>
        <p:txBody>
          <a:bodyPr/>
          <a:lstStyle/>
          <a:p>
            <a:fld id="{CB762655-B2C7-4AB1-8F55-F6C2370DB6E2}" type="datetimeFigureOut">
              <a:rPr lang="zh-CN" altLang="en-US" smtClean="0"/>
              <a:t>2023/3/20</a:t>
            </a:fld>
            <a:endParaRPr lang="zh-CN" altLang="en-US"/>
          </a:p>
        </p:txBody>
      </p:sp>
      <p:sp>
        <p:nvSpPr>
          <p:cNvPr id="6" name="页脚占位符 5">
            <a:extLst>
              <a:ext uri="{FF2B5EF4-FFF2-40B4-BE49-F238E27FC236}">
                <a16:creationId xmlns:a16="http://schemas.microsoft.com/office/drawing/2014/main" id="{8A74303F-C04D-C609-F7EC-868217A70F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9DE92B1-5BE8-C709-B163-63F399CC9118}"/>
              </a:ext>
            </a:extLst>
          </p:cNvPr>
          <p:cNvSpPr>
            <a:spLocks noGrp="1"/>
          </p:cNvSpPr>
          <p:nvPr>
            <p:ph type="sldNum" sz="quarter" idx="12"/>
          </p:nvPr>
        </p:nvSpPr>
        <p:spPr/>
        <p:txBody>
          <a:bodyPr/>
          <a:lstStyle/>
          <a:p>
            <a:fld id="{B800C165-8E8B-4EFF-8E8A-A2A00D501D7B}" type="slidenum">
              <a:rPr lang="zh-CN" altLang="en-US" smtClean="0"/>
              <a:t>‹#›</a:t>
            </a:fld>
            <a:endParaRPr lang="zh-CN" altLang="en-US"/>
          </a:p>
        </p:txBody>
      </p:sp>
    </p:spTree>
    <p:extLst>
      <p:ext uri="{BB962C8B-B14F-4D97-AF65-F5344CB8AC3E}">
        <p14:creationId xmlns:p14="http://schemas.microsoft.com/office/powerpoint/2010/main" val="261067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6AEEE1-7DDB-F548-44C1-86D759AB2BA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0C2DF94-22D3-30A9-68CA-23CF318541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CD171ED-58E9-DC79-CA53-BF9031BC07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1388459-8724-90B1-7D46-B7BBDD2CD46D}"/>
              </a:ext>
            </a:extLst>
          </p:cNvPr>
          <p:cNvSpPr>
            <a:spLocks noGrp="1"/>
          </p:cNvSpPr>
          <p:nvPr>
            <p:ph type="dt" sz="half" idx="10"/>
          </p:nvPr>
        </p:nvSpPr>
        <p:spPr/>
        <p:txBody>
          <a:bodyPr/>
          <a:lstStyle/>
          <a:p>
            <a:fld id="{CB762655-B2C7-4AB1-8F55-F6C2370DB6E2}" type="datetimeFigureOut">
              <a:rPr lang="zh-CN" altLang="en-US" smtClean="0"/>
              <a:t>2023/3/20</a:t>
            </a:fld>
            <a:endParaRPr lang="zh-CN" altLang="en-US"/>
          </a:p>
        </p:txBody>
      </p:sp>
      <p:sp>
        <p:nvSpPr>
          <p:cNvPr id="6" name="页脚占位符 5">
            <a:extLst>
              <a:ext uri="{FF2B5EF4-FFF2-40B4-BE49-F238E27FC236}">
                <a16:creationId xmlns:a16="http://schemas.microsoft.com/office/drawing/2014/main" id="{E8C07B47-502D-0E3E-E36C-3C252946873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8608975-0206-24F2-185E-0ADE242A769C}"/>
              </a:ext>
            </a:extLst>
          </p:cNvPr>
          <p:cNvSpPr>
            <a:spLocks noGrp="1"/>
          </p:cNvSpPr>
          <p:nvPr>
            <p:ph type="sldNum" sz="quarter" idx="12"/>
          </p:nvPr>
        </p:nvSpPr>
        <p:spPr/>
        <p:txBody>
          <a:bodyPr/>
          <a:lstStyle/>
          <a:p>
            <a:fld id="{B800C165-8E8B-4EFF-8E8A-A2A00D501D7B}" type="slidenum">
              <a:rPr lang="zh-CN" altLang="en-US" smtClean="0"/>
              <a:t>‹#›</a:t>
            </a:fld>
            <a:endParaRPr lang="zh-CN" altLang="en-US"/>
          </a:p>
        </p:txBody>
      </p:sp>
    </p:spTree>
    <p:extLst>
      <p:ext uri="{BB962C8B-B14F-4D97-AF65-F5344CB8AC3E}">
        <p14:creationId xmlns:p14="http://schemas.microsoft.com/office/powerpoint/2010/main" val="391568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D827B18-42BF-D7D3-02FC-D7B1469D88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8064638-88AA-925D-FA2D-BBA625CE5F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542E84B-8763-065A-30A6-498F1EE1BD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762655-B2C7-4AB1-8F55-F6C2370DB6E2}" type="datetimeFigureOut">
              <a:rPr lang="zh-CN" altLang="en-US" smtClean="0"/>
              <a:t>2023/3/20</a:t>
            </a:fld>
            <a:endParaRPr lang="zh-CN" altLang="en-US"/>
          </a:p>
        </p:txBody>
      </p:sp>
      <p:sp>
        <p:nvSpPr>
          <p:cNvPr id="5" name="页脚占位符 4">
            <a:extLst>
              <a:ext uri="{FF2B5EF4-FFF2-40B4-BE49-F238E27FC236}">
                <a16:creationId xmlns:a16="http://schemas.microsoft.com/office/drawing/2014/main" id="{9831A63B-55DF-8585-2952-C46BD86D12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B74F567-A0F1-C73E-105B-91C95E33C7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0C165-8E8B-4EFF-8E8A-A2A00D501D7B}" type="slidenum">
              <a:rPr lang="zh-CN" altLang="en-US" smtClean="0"/>
              <a:t>‹#›</a:t>
            </a:fld>
            <a:endParaRPr lang="zh-CN" altLang="en-US"/>
          </a:p>
        </p:txBody>
      </p:sp>
    </p:spTree>
    <p:extLst>
      <p:ext uri="{BB962C8B-B14F-4D97-AF65-F5344CB8AC3E}">
        <p14:creationId xmlns:p14="http://schemas.microsoft.com/office/powerpoint/2010/main" val="19814356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033EE64-0747-582D-9FBB-7B00E9899950}"/>
              </a:ext>
            </a:extLst>
          </p:cNvPr>
          <p:cNvPicPr>
            <a:picLocks noChangeAspect="1"/>
          </p:cNvPicPr>
          <p:nvPr/>
        </p:nvPicPr>
        <p:blipFill>
          <a:blip r:embed="rId3"/>
          <a:stretch>
            <a:fillRect/>
          </a:stretch>
        </p:blipFill>
        <p:spPr>
          <a:xfrm>
            <a:off x="580292" y="1428093"/>
            <a:ext cx="11031415" cy="4001814"/>
          </a:xfrm>
          <a:prstGeom prst="rect">
            <a:avLst/>
          </a:prstGeom>
        </p:spPr>
      </p:pic>
    </p:spTree>
    <p:extLst>
      <p:ext uri="{BB962C8B-B14F-4D97-AF65-F5344CB8AC3E}">
        <p14:creationId xmlns:p14="http://schemas.microsoft.com/office/powerpoint/2010/main" val="1949554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Methodology</a:t>
            </a:r>
            <a:endParaRPr kumimoji="1" lang="zh-CN" altLang="en-US" sz="3200"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50BF6F7E-3B0E-FECA-0899-5C60BEE50903}"/>
              </a:ext>
            </a:extLst>
          </p:cNvPr>
          <p:cNvPicPr>
            <a:picLocks noChangeAspect="1"/>
          </p:cNvPicPr>
          <p:nvPr/>
        </p:nvPicPr>
        <p:blipFill>
          <a:blip r:embed="rId3"/>
          <a:stretch>
            <a:fillRect/>
          </a:stretch>
        </p:blipFill>
        <p:spPr>
          <a:xfrm>
            <a:off x="252904" y="3910188"/>
            <a:ext cx="5843096" cy="1752119"/>
          </a:xfrm>
          <a:prstGeom prst="rect">
            <a:avLst/>
          </a:prstGeom>
        </p:spPr>
      </p:pic>
      <p:sp>
        <p:nvSpPr>
          <p:cNvPr id="12" name="矩形: 圆角 11">
            <a:extLst>
              <a:ext uri="{FF2B5EF4-FFF2-40B4-BE49-F238E27FC236}">
                <a16:creationId xmlns:a16="http://schemas.microsoft.com/office/drawing/2014/main" id="{01CB7ADF-74C2-57AD-06F5-B7DDF819771C}"/>
              </a:ext>
            </a:extLst>
          </p:cNvPr>
          <p:cNvSpPr/>
          <p:nvPr/>
        </p:nvSpPr>
        <p:spPr>
          <a:xfrm>
            <a:off x="4000500" y="4879056"/>
            <a:ext cx="533400" cy="701676"/>
          </a:xfrm>
          <a:prstGeom prst="roundRect">
            <a:avLst/>
          </a:prstGeom>
          <a:solidFill>
            <a:schemeClr val="accent6">
              <a:lumMod val="20000"/>
              <a:lumOff val="80000"/>
              <a:alpha val="3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F82797E-7098-6529-6D7A-3D6C8CC2D2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6877" y="1277268"/>
            <a:ext cx="4926071" cy="2062393"/>
          </a:xfrm>
          <a:prstGeom prst="rect">
            <a:avLst/>
          </a:prstGeom>
        </p:spPr>
      </p:pic>
      <p:pic>
        <p:nvPicPr>
          <p:cNvPr id="9" name="图片 8">
            <a:extLst>
              <a:ext uri="{FF2B5EF4-FFF2-40B4-BE49-F238E27FC236}">
                <a16:creationId xmlns:a16="http://schemas.microsoft.com/office/drawing/2014/main" id="{FAFF3807-3EC6-187B-D4F6-329E3620B5C3}"/>
              </a:ext>
            </a:extLst>
          </p:cNvPr>
          <p:cNvPicPr>
            <a:picLocks noChangeAspect="1"/>
          </p:cNvPicPr>
          <p:nvPr/>
        </p:nvPicPr>
        <p:blipFill rotWithShape="1">
          <a:blip r:embed="rId5">
            <a:extLst>
              <a:ext uri="{28A0092B-C50C-407E-A947-70E740481C1C}">
                <a14:useLocalDpi xmlns:a14="http://schemas.microsoft.com/office/drawing/2010/main" val="0"/>
              </a:ext>
            </a:extLst>
          </a:blip>
          <a:srcRect l="-241" t="-78" b="12967"/>
          <a:stretch/>
        </p:blipFill>
        <p:spPr>
          <a:xfrm>
            <a:off x="6362700" y="104808"/>
            <a:ext cx="5694694" cy="6648384"/>
          </a:xfrm>
          <a:prstGeom prst="rect">
            <a:avLst/>
          </a:prstGeom>
        </p:spPr>
      </p:pic>
    </p:spTree>
    <p:extLst>
      <p:ext uri="{BB962C8B-B14F-4D97-AF65-F5344CB8AC3E}">
        <p14:creationId xmlns:p14="http://schemas.microsoft.com/office/powerpoint/2010/main" val="4205462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Methodology</a:t>
            </a:r>
            <a:endParaRPr kumimoji="1" lang="zh-CN" altLang="en-US" sz="3200"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50BF6F7E-3B0E-FECA-0899-5C60BEE50903}"/>
              </a:ext>
            </a:extLst>
          </p:cNvPr>
          <p:cNvPicPr>
            <a:picLocks noChangeAspect="1"/>
          </p:cNvPicPr>
          <p:nvPr/>
        </p:nvPicPr>
        <p:blipFill>
          <a:blip r:embed="rId3"/>
          <a:stretch>
            <a:fillRect/>
          </a:stretch>
        </p:blipFill>
        <p:spPr>
          <a:xfrm>
            <a:off x="252904" y="3910188"/>
            <a:ext cx="5843096" cy="1752119"/>
          </a:xfrm>
          <a:prstGeom prst="rect">
            <a:avLst/>
          </a:prstGeom>
        </p:spPr>
      </p:pic>
      <p:sp>
        <p:nvSpPr>
          <p:cNvPr id="12" name="矩形: 圆角 11">
            <a:extLst>
              <a:ext uri="{FF2B5EF4-FFF2-40B4-BE49-F238E27FC236}">
                <a16:creationId xmlns:a16="http://schemas.microsoft.com/office/drawing/2014/main" id="{01CB7ADF-74C2-57AD-06F5-B7DDF819771C}"/>
              </a:ext>
            </a:extLst>
          </p:cNvPr>
          <p:cNvSpPr/>
          <p:nvPr/>
        </p:nvSpPr>
        <p:spPr>
          <a:xfrm>
            <a:off x="4572000" y="4872706"/>
            <a:ext cx="533400" cy="701676"/>
          </a:xfrm>
          <a:prstGeom prst="roundRect">
            <a:avLst/>
          </a:prstGeom>
          <a:solidFill>
            <a:schemeClr val="accent6">
              <a:lumMod val="20000"/>
              <a:lumOff val="80000"/>
              <a:alpha val="3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F82797E-7098-6529-6D7A-3D6C8CC2D2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6877" y="1466147"/>
            <a:ext cx="4926071" cy="1684634"/>
          </a:xfrm>
          <a:prstGeom prst="rect">
            <a:avLst/>
          </a:prstGeom>
        </p:spPr>
      </p:pic>
      <p:pic>
        <p:nvPicPr>
          <p:cNvPr id="9" name="图片 8">
            <a:extLst>
              <a:ext uri="{FF2B5EF4-FFF2-40B4-BE49-F238E27FC236}">
                <a16:creationId xmlns:a16="http://schemas.microsoft.com/office/drawing/2014/main" id="{FAFF3807-3EC6-187B-D4F6-329E3620B5C3}"/>
              </a:ext>
            </a:extLst>
          </p:cNvPr>
          <p:cNvPicPr>
            <a:picLocks noChangeAspect="1"/>
          </p:cNvPicPr>
          <p:nvPr/>
        </p:nvPicPr>
        <p:blipFill rotWithShape="1">
          <a:blip r:embed="rId5">
            <a:extLst>
              <a:ext uri="{28A0092B-C50C-407E-A947-70E740481C1C}">
                <a14:useLocalDpi xmlns:a14="http://schemas.microsoft.com/office/drawing/2010/main" val="0"/>
              </a:ext>
            </a:extLst>
          </a:blip>
          <a:srcRect t="-2465" b="26637"/>
          <a:stretch/>
        </p:blipFill>
        <p:spPr>
          <a:xfrm>
            <a:off x="6389356" y="230204"/>
            <a:ext cx="5694694" cy="5580046"/>
          </a:xfrm>
          <a:prstGeom prst="rect">
            <a:avLst/>
          </a:prstGeom>
        </p:spPr>
      </p:pic>
    </p:spTree>
    <p:extLst>
      <p:ext uri="{BB962C8B-B14F-4D97-AF65-F5344CB8AC3E}">
        <p14:creationId xmlns:p14="http://schemas.microsoft.com/office/powerpoint/2010/main" val="79785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Methodology</a:t>
            </a:r>
            <a:endParaRPr kumimoji="1" lang="zh-CN" altLang="en-US" sz="3200"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50BF6F7E-3B0E-FECA-0899-5C60BEE50903}"/>
              </a:ext>
            </a:extLst>
          </p:cNvPr>
          <p:cNvPicPr>
            <a:picLocks noChangeAspect="1"/>
          </p:cNvPicPr>
          <p:nvPr/>
        </p:nvPicPr>
        <p:blipFill>
          <a:blip r:embed="rId3"/>
          <a:stretch>
            <a:fillRect/>
          </a:stretch>
        </p:blipFill>
        <p:spPr>
          <a:xfrm>
            <a:off x="252904" y="3910188"/>
            <a:ext cx="5843096" cy="1752119"/>
          </a:xfrm>
          <a:prstGeom prst="rect">
            <a:avLst/>
          </a:prstGeom>
        </p:spPr>
      </p:pic>
      <p:sp>
        <p:nvSpPr>
          <p:cNvPr id="12" name="矩形: 圆角 11">
            <a:extLst>
              <a:ext uri="{FF2B5EF4-FFF2-40B4-BE49-F238E27FC236}">
                <a16:creationId xmlns:a16="http://schemas.microsoft.com/office/drawing/2014/main" id="{01CB7ADF-74C2-57AD-06F5-B7DDF819771C}"/>
              </a:ext>
            </a:extLst>
          </p:cNvPr>
          <p:cNvSpPr/>
          <p:nvPr/>
        </p:nvSpPr>
        <p:spPr>
          <a:xfrm>
            <a:off x="845819" y="4123208"/>
            <a:ext cx="2762795" cy="701676"/>
          </a:xfrm>
          <a:prstGeom prst="roundRect">
            <a:avLst/>
          </a:prstGeom>
          <a:solidFill>
            <a:schemeClr val="accent6">
              <a:lumMod val="20000"/>
              <a:lumOff val="80000"/>
              <a:alpha val="3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F82797E-7098-6529-6D7A-3D6C8CC2D2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4422" y="1660300"/>
            <a:ext cx="6000059" cy="2043020"/>
          </a:xfrm>
          <a:prstGeom prst="rect">
            <a:avLst/>
          </a:prstGeom>
        </p:spPr>
      </p:pic>
      <p:pic>
        <p:nvPicPr>
          <p:cNvPr id="9" name="图片 8">
            <a:extLst>
              <a:ext uri="{FF2B5EF4-FFF2-40B4-BE49-F238E27FC236}">
                <a16:creationId xmlns:a16="http://schemas.microsoft.com/office/drawing/2014/main" id="{FAFF3807-3EC6-187B-D4F6-329E3620B5C3}"/>
              </a:ext>
            </a:extLst>
          </p:cNvPr>
          <p:cNvPicPr>
            <a:picLocks noChangeAspect="1"/>
          </p:cNvPicPr>
          <p:nvPr/>
        </p:nvPicPr>
        <p:blipFill rotWithShape="1">
          <a:blip r:embed="rId5">
            <a:extLst>
              <a:ext uri="{28A0092B-C50C-407E-A947-70E740481C1C}">
                <a14:useLocalDpi xmlns:a14="http://schemas.microsoft.com/office/drawing/2010/main" val="0"/>
              </a:ext>
            </a:extLst>
          </a:blip>
          <a:srcRect l="57" r="-162" b="64204"/>
          <a:stretch/>
        </p:blipFill>
        <p:spPr>
          <a:xfrm>
            <a:off x="6275342" y="304799"/>
            <a:ext cx="5916119" cy="1760220"/>
          </a:xfrm>
          <a:prstGeom prst="rect">
            <a:avLst/>
          </a:prstGeom>
        </p:spPr>
      </p:pic>
      <p:sp>
        <p:nvSpPr>
          <p:cNvPr id="2" name="矩形: 圆角 1">
            <a:extLst>
              <a:ext uri="{FF2B5EF4-FFF2-40B4-BE49-F238E27FC236}">
                <a16:creationId xmlns:a16="http://schemas.microsoft.com/office/drawing/2014/main" id="{BEB053E9-4525-1F22-35D3-F4E396BFF0DE}"/>
              </a:ext>
            </a:extLst>
          </p:cNvPr>
          <p:cNvSpPr/>
          <p:nvPr/>
        </p:nvSpPr>
        <p:spPr>
          <a:xfrm>
            <a:off x="1843088" y="4846861"/>
            <a:ext cx="819150" cy="744313"/>
          </a:xfrm>
          <a:prstGeom prst="roundRect">
            <a:avLst/>
          </a:prstGeom>
          <a:solidFill>
            <a:schemeClr val="accent6">
              <a:lumMod val="20000"/>
              <a:lumOff val="80000"/>
              <a:alpha val="3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22006A7A-BEA3-8872-CBE8-8EE1A994B823}"/>
              </a:ext>
            </a:extLst>
          </p:cNvPr>
          <p:cNvPicPr>
            <a:picLocks noChangeAspect="1"/>
          </p:cNvPicPr>
          <p:nvPr/>
        </p:nvPicPr>
        <p:blipFill rotWithShape="1">
          <a:blip r:embed="rId6"/>
          <a:srcRect b="27385"/>
          <a:stretch/>
        </p:blipFill>
        <p:spPr>
          <a:xfrm>
            <a:off x="6274804" y="2195637"/>
            <a:ext cx="5916657" cy="3131820"/>
          </a:xfrm>
          <a:prstGeom prst="rect">
            <a:avLst/>
          </a:prstGeom>
        </p:spPr>
      </p:pic>
      <p:sp>
        <p:nvSpPr>
          <p:cNvPr id="11" name="任意多边形: 形状 10">
            <a:extLst>
              <a:ext uri="{FF2B5EF4-FFF2-40B4-BE49-F238E27FC236}">
                <a16:creationId xmlns:a16="http://schemas.microsoft.com/office/drawing/2014/main" id="{DC763456-83C2-5DBD-964E-4F47BD802102}"/>
              </a:ext>
            </a:extLst>
          </p:cNvPr>
          <p:cNvSpPr/>
          <p:nvPr/>
        </p:nvSpPr>
        <p:spPr>
          <a:xfrm>
            <a:off x="6317711" y="2930967"/>
            <a:ext cx="5791200" cy="692150"/>
          </a:xfrm>
          <a:custGeom>
            <a:avLst/>
            <a:gdLst>
              <a:gd name="connsiteX0" fmla="*/ 1397000 w 5791200"/>
              <a:gd name="connsiteY0" fmla="*/ 0 h 692150"/>
              <a:gd name="connsiteX1" fmla="*/ 1422400 w 5791200"/>
              <a:gd name="connsiteY1" fmla="*/ 146050 h 692150"/>
              <a:gd name="connsiteX2" fmla="*/ 0 w 5791200"/>
              <a:gd name="connsiteY2" fmla="*/ 152400 h 692150"/>
              <a:gd name="connsiteX3" fmla="*/ 0 w 5791200"/>
              <a:gd name="connsiteY3" fmla="*/ 685800 h 692150"/>
              <a:gd name="connsiteX4" fmla="*/ 5772150 w 5791200"/>
              <a:gd name="connsiteY4" fmla="*/ 692150 h 692150"/>
              <a:gd name="connsiteX5" fmla="*/ 5791200 w 5791200"/>
              <a:gd name="connsiteY5" fmla="*/ 0 h 692150"/>
              <a:gd name="connsiteX6" fmla="*/ 1397000 w 5791200"/>
              <a:gd name="connsiteY6" fmla="*/ 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91200" h="692150">
                <a:moveTo>
                  <a:pt x="1397000" y="0"/>
                </a:moveTo>
                <a:lnTo>
                  <a:pt x="1422400" y="146050"/>
                </a:lnTo>
                <a:lnTo>
                  <a:pt x="0" y="152400"/>
                </a:lnTo>
                <a:lnTo>
                  <a:pt x="0" y="685800"/>
                </a:lnTo>
                <a:lnTo>
                  <a:pt x="5772150" y="692150"/>
                </a:lnTo>
                <a:lnTo>
                  <a:pt x="5791200" y="0"/>
                </a:lnTo>
                <a:lnTo>
                  <a:pt x="1397000" y="0"/>
                </a:lnTo>
                <a:close/>
              </a:path>
            </a:pathLst>
          </a:custGeom>
          <a:noFill/>
          <a:ln w="285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11D8E911-B921-1BF7-EFFB-E66EB606EDC4}"/>
              </a:ext>
            </a:extLst>
          </p:cNvPr>
          <p:cNvSpPr txBox="1"/>
          <p:nvPr/>
        </p:nvSpPr>
        <p:spPr>
          <a:xfrm>
            <a:off x="7734900" y="5391119"/>
            <a:ext cx="2956821" cy="400110"/>
          </a:xfrm>
          <a:prstGeom prst="rect">
            <a:avLst/>
          </a:prstGeom>
          <a:noFill/>
        </p:spPr>
        <p:txBody>
          <a:bodyPr wrap="square" rtlCol="0">
            <a:spAutoFit/>
          </a:bodyPr>
          <a:lstStyle/>
          <a:p>
            <a:r>
              <a:rPr kumimoji="1" lang="en-US" altLang="zh-CN" sz="2000" i="1" dirty="0">
                <a:latin typeface="Arial" panose="020B0604020202020204" pitchFamily="34" charset="0"/>
                <a:cs typeface="Arial" panose="020B0604020202020204" pitchFamily="34" charset="0"/>
              </a:rPr>
              <a:t>Example for </a:t>
            </a:r>
            <a:r>
              <a:rPr kumimoji="1" lang="en-US" altLang="zh-CN" sz="2000" b="1" i="1" dirty="0">
                <a:latin typeface="Arial" panose="020B0604020202020204" pitchFamily="34" charset="0"/>
                <a:cs typeface="Arial" panose="020B0604020202020204" pitchFamily="34" charset="0"/>
              </a:rPr>
              <a:t>Arithmetic</a:t>
            </a:r>
            <a:endParaRPr kumimoji="1" lang="zh-CN" altLang="en-US" sz="2000" b="1" i="1" dirty="0">
              <a:latin typeface="Arial" panose="020B0604020202020204" pitchFamily="34" charset="0"/>
              <a:cs typeface="Arial" panose="020B0604020202020204" pitchFamily="34" charset="0"/>
            </a:endParaRPr>
          </a:p>
        </p:txBody>
      </p:sp>
      <p:sp>
        <p:nvSpPr>
          <p:cNvPr id="16" name="矩形: 圆角 15">
            <a:extLst>
              <a:ext uri="{FF2B5EF4-FFF2-40B4-BE49-F238E27FC236}">
                <a16:creationId xmlns:a16="http://schemas.microsoft.com/office/drawing/2014/main" id="{15404230-2312-86BD-16BB-9B6A0DA2117D}"/>
              </a:ext>
            </a:extLst>
          </p:cNvPr>
          <p:cNvSpPr/>
          <p:nvPr/>
        </p:nvSpPr>
        <p:spPr>
          <a:xfrm>
            <a:off x="3608615" y="4123208"/>
            <a:ext cx="1433286" cy="701676"/>
          </a:xfrm>
          <a:prstGeom prst="roundRect">
            <a:avLst/>
          </a:prstGeom>
          <a:solidFill>
            <a:schemeClr val="accent6">
              <a:lumMod val="20000"/>
              <a:lumOff val="80000"/>
              <a:alpha val="3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A21C007C-4251-0CD3-151F-A68A51BCDD80}"/>
              </a:ext>
            </a:extLst>
          </p:cNvPr>
          <p:cNvSpPr/>
          <p:nvPr/>
        </p:nvSpPr>
        <p:spPr>
          <a:xfrm>
            <a:off x="5074392" y="4123208"/>
            <a:ext cx="932708" cy="701676"/>
          </a:xfrm>
          <a:prstGeom prst="roundRect">
            <a:avLst/>
          </a:prstGeom>
          <a:solidFill>
            <a:schemeClr val="accent6">
              <a:lumMod val="20000"/>
              <a:lumOff val="80000"/>
              <a:alpha val="3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1242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Methodology</a:t>
            </a:r>
            <a:endParaRPr kumimoji="1" lang="zh-CN" altLang="en-US" sz="3200"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50BF6F7E-3B0E-FECA-0899-5C60BEE50903}"/>
              </a:ext>
            </a:extLst>
          </p:cNvPr>
          <p:cNvPicPr>
            <a:picLocks noChangeAspect="1"/>
          </p:cNvPicPr>
          <p:nvPr/>
        </p:nvPicPr>
        <p:blipFill>
          <a:blip r:embed="rId3"/>
          <a:stretch>
            <a:fillRect/>
          </a:stretch>
        </p:blipFill>
        <p:spPr>
          <a:xfrm>
            <a:off x="375138" y="1472499"/>
            <a:ext cx="5843096" cy="1752119"/>
          </a:xfrm>
          <a:prstGeom prst="rect">
            <a:avLst/>
          </a:prstGeom>
        </p:spPr>
      </p:pic>
      <p:pic>
        <p:nvPicPr>
          <p:cNvPr id="6" name="图片 5">
            <a:extLst>
              <a:ext uri="{FF2B5EF4-FFF2-40B4-BE49-F238E27FC236}">
                <a16:creationId xmlns:a16="http://schemas.microsoft.com/office/drawing/2014/main" id="{1F82797E-7098-6529-6D7A-3D6C8CC2D2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5283" y="3799930"/>
            <a:ext cx="6000059" cy="1721248"/>
          </a:xfrm>
          <a:prstGeom prst="rect">
            <a:avLst/>
          </a:prstGeom>
        </p:spPr>
      </p:pic>
      <p:pic>
        <p:nvPicPr>
          <p:cNvPr id="9" name="图片 8">
            <a:extLst>
              <a:ext uri="{FF2B5EF4-FFF2-40B4-BE49-F238E27FC236}">
                <a16:creationId xmlns:a16="http://schemas.microsoft.com/office/drawing/2014/main" id="{FAFF3807-3EC6-187B-D4F6-329E3620B5C3}"/>
              </a:ext>
            </a:extLst>
          </p:cNvPr>
          <p:cNvPicPr>
            <a:picLocks noChangeAspect="1"/>
          </p:cNvPicPr>
          <p:nvPr/>
        </p:nvPicPr>
        <p:blipFill rotWithShape="1">
          <a:blip r:embed="rId5">
            <a:extLst>
              <a:ext uri="{28A0092B-C50C-407E-A947-70E740481C1C}">
                <a14:useLocalDpi xmlns:a14="http://schemas.microsoft.com/office/drawing/2010/main" val="0"/>
              </a:ext>
            </a:extLst>
          </a:blip>
          <a:srcRect t="144" b="144"/>
          <a:stretch/>
        </p:blipFill>
        <p:spPr>
          <a:xfrm>
            <a:off x="6275881" y="1378455"/>
            <a:ext cx="5916119" cy="1760220"/>
          </a:xfrm>
          <a:prstGeom prst="rect">
            <a:avLst/>
          </a:prstGeom>
        </p:spPr>
      </p:pic>
      <p:sp>
        <p:nvSpPr>
          <p:cNvPr id="15" name="文本框 14">
            <a:extLst>
              <a:ext uri="{FF2B5EF4-FFF2-40B4-BE49-F238E27FC236}">
                <a16:creationId xmlns:a16="http://schemas.microsoft.com/office/drawing/2014/main" id="{11D8E911-B921-1BF7-EFFB-E66EB606EDC4}"/>
              </a:ext>
            </a:extLst>
          </p:cNvPr>
          <p:cNvSpPr txBox="1"/>
          <p:nvPr/>
        </p:nvSpPr>
        <p:spPr>
          <a:xfrm>
            <a:off x="375138" y="954110"/>
            <a:ext cx="3479200" cy="400110"/>
          </a:xfrm>
          <a:prstGeom prst="rect">
            <a:avLst/>
          </a:prstGeom>
          <a:noFill/>
        </p:spPr>
        <p:txBody>
          <a:bodyPr wrap="square" rtlCol="0">
            <a:spAutoFit/>
          </a:bodyPr>
          <a:lstStyle/>
          <a:p>
            <a:r>
              <a:rPr kumimoji="1" lang="en-US" altLang="zh-CN" sz="2000" i="1" dirty="0">
                <a:latin typeface="Arial" panose="020B0604020202020204" pitchFamily="34" charset="0"/>
                <a:cs typeface="Arial" panose="020B0604020202020204" pitchFamily="34" charset="0"/>
              </a:rPr>
              <a:t>Example for </a:t>
            </a:r>
            <a:r>
              <a:rPr kumimoji="1" lang="en-US" altLang="zh-CN" sz="2000" b="1" i="1" dirty="0">
                <a:latin typeface="Arial" panose="020B0604020202020204" pitchFamily="34" charset="0"/>
                <a:cs typeface="Arial" panose="020B0604020202020204" pitchFamily="34" charset="0"/>
              </a:rPr>
              <a:t>Commonsense</a:t>
            </a:r>
            <a:endParaRPr kumimoji="1" lang="zh-CN" altLang="en-US" sz="2000" b="1" i="1" dirty="0">
              <a:latin typeface="Arial" panose="020B0604020202020204" pitchFamily="34" charset="0"/>
              <a:cs typeface="Arial" panose="020B0604020202020204" pitchFamily="34" charset="0"/>
            </a:endParaRPr>
          </a:p>
        </p:txBody>
      </p:sp>
      <p:sp>
        <p:nvSpPr>
          <p:cNvPr id="16" name="矩形: 圆角 15">
            <a:extLst>
              <a:ext uri="{FF2B5EF4-FFF2-40B4-BE49-F238E27FC236}">
                <a16:creationId xmlns:a16="http://schemas.microsoft.com/office/drawing/2014/main" id="{15404230-2312-86BD-16BB-9B6A0DA2117D}"/>
              </a:ext>
            </a:extLst>
          </p:cNvPr>
          <p:cNvSpPr/>
          <p:nvPr/>
        </p:nvSpPr>
        <p:spPr>
          <a:xfrm>
            <a:off x="3730849" y="1685519"/>
            <a:ext cx="1433286" cy="701676"/>
          </a:xfrm>
          <a:prstGeom prst="roundRect">
            <a:avLst/>
          </a:prstGeom>
          <a:solidFill>
            <a:schemeClr val="accent6">
              <a:lumMod val="20000"/>
              <a:lumOff val="80000"/>
              <a:alpha val="3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C5F4A4E0-A02D-53B3-7627-D184716DBCA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275342" y="3958017"/>
            <a:ext cx="5914800" cy="1903064"/>
          </a:xfrm>
          <a:prstGeom prst="rect">
            <a:avLst/>
          </a:prstGeom>
        </p:spPr>
      </p:pic>
    </p:spTree>
    <p:extLst>
      <p:ext uri="{BB962C8B-B14F-4D97-AF65-F5344CB8AC3E}">
        <p14:creationId xmlns:p14="http://schemas.microsoft.com/office/powerpoint/2010/main" val="3725779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Methodology</a:t>
            </a:r>
            <a:endParaRPr kumimoji="1" lang="zh-CN" altLang="en-US" sz="3200"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50BF6F7E-3B0E-FECA-0899-5C60BEE50903}"/>
              </a:ext>
            </a:extLst>
          </p:cNvPr>
          <p:cNvPicPr>
            <a:picLocks noChangeAspect="1"/>
          </p:cNvPicPr>
          <p:nvPr/>
        </p:nvPicPr>
        <p:blipFill>
          <a:blip r:embed="rId3"/>
          <a:stretch>
            <a:fillRect/>
          </a:stretch>
        </p:blipFill>
        <p:spPr>
          <a:xfrm>
            <a:off x="375138" y="911261"/>
            <a:ext cx="5843096" cy="1752119"/>
          </a:xfrm>
          <a:prstGeom prst="rect">
            <a:avLst/>
          </a:prstGeom>
        </p:spPr>
      </p:pic>
      <p:sp>
        <p:nvSpPr>
          <p:cNvPr id="12" name="矩形: 圆角 11">
            <a:extLst>
              <a:ext uri="{FF2B5EF4-FFF2-40B4-BE49-F238E27FC236}">
                <a16:creationId xmlns:a16="http://schemas.microsoft.com/office/drawing/2014/main" id="{01CB7ADF-74C2-57AD-06F5-B7DDF819771C}"/>
              </a:ext>
            </a:extLst>
          </p:cNvPr>
          <p:cNvSpPr/>
          <p:nvPr/>
        </p:nvSpPr>
        <p:spPr>
          <a:xfrm>
            <a:off x="5207000" y="1124281"/>
            <a:ext cx="889000" cy="701676"/>
          </a:xfrm>
          <a:prstGeom prst="roundRect">
            <a:avLst/>
          </a:prstGeom>
          <a:solidFill>
            <a:schemeClr val="accent6">
              <a:lumMod val="20000"/>
              <a:lumOff val="80000"/>
              <a:alpha val="3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D2120F9F-6B48-16AF-F6E2-802714FB8FAD}"/>
              </a:ext>
            </a:extLst>
          </p:cNvPr>
          <p:cNvPicPr>
            <a:picLocks noChangeAspect="1"/>
          </p:cNvPicPr>
          <p:nvPr/>
        </p:nvPicPr>
        <p:blipFill>
          <a:blip r:embed="rId4"/>
          <a:stretch>
            <a:fillRect/>
          </a:stretch>
        </p:blipFill>
        <p:spPr>
          <a:xfrm>
            <a:off x="309803" y="2702132"/>
            <a:ext cx="5973766" cy="3379390"/>
          </a:xfrm>
          <a:prstGeom prst="rect">
            <a:avLst/>
          </a:prstGeom>
        </p:spPr>
      </p:pic>
      <p:pic>
        <p:nvPicPr>
          <p:cNvPr id="15" name="图片 14">
            <a:extLst>
              <a:ext uri="{FF2B5EF4-FFF2-40B4-BE49-F238E27FC236}">
                <a16:creationId xmlns:a16="http://schemas.microsoft.com/office/drawing/2014/main" id="{6DB7999F-9367-BF30-6869-9EC78CF8891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07678" y="2220090"/>
            <a:ext cx="5585985" cy="2743200"/>
          </a:xfrm>
          <a:prstGeom prst="rect">
            <a:avLst/>
          </a:prstGeom>
        </p:spPr>
      </p:pic>
      <p:sp>
        <p:nvSpPr>
          <p:cNvPr id="18" name="文本框 17">
            <a:extLst>
              <a:ext uri="{FF2B5EF4-FFF2-40B4-BE49-F238E27FC236}">
                <a16:creationId xmlns:a16="http://schemas.microsoft.com/office/drawing/2014/main" id="{88FD7CD5-16ED-591E-A892-5B7F97E435FD}"/>
              </a:ext>
            </a:extLst>
          </p:cNvPr>
          <p:cNvSpPr txBox="1"/>
          <p:nvPr/>
        </p:nvSpPr>
        <p:spPr>
          <a:xfrm>
            <a:off x="6507678" y="911261"/>
            <a:ext cx="3479200" cy="400110"/>
          </a:xfrm>
          <a:prstGeom prst="rect">
            <a:avLst/>
          </a:prstGeom>
          <a:noFill/>
        </p:spPr>
        <p:txBody>
          <a:bodyPr wrap="square" rtlCol="0">
            <a:spAutoFit/>
          </a:bodyPr>
          <a:lstStyle/>
          <a:p>
            <a:r>
              <a:rPr kumimoji="1" lang="en-US" altLang="zh-CN" sz="2000" i="1" dirty="0">
                <a:latin typeface="Arial" panose="020B0604020202020204" pitchFamily="34" charset="0"/>
                <a:cs typeface="Arial" panose="020B0604020202020204" pitchFamily="34" charset="0"/>
              </a:rPr>
              <a:t>Example for </a:t>
            </a:r>
            <a:r>
              <a:rPr kumimoji="1" lang="en-US" altLang="zh-CN" sz="2000" b="1" i="1" dirty="0">
                <a:latin typeface="Arial" panose="020B0604020202020204" pitchFamily="34" charset="0"/>
                <a:cs typeface="Arial" panose="020B0604020202020204" pitchFamily="34" charset="0"/>
              </a:rPr>
              <a:t>Symbolic</a:t>
            </a:r>
            <a:endParaRPr kumimoji="1" lang="zh-CN" altLang="en-US" sz="20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0488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Methodology</a:t>
            </a:r>
            <a:endParaRPr kumimoji="1" lang="zh-CN" altLang="en-US" sz="3200"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50BF6F7E-3B0E-FECA-0899-5C60BEE50903}"/>
              </a:ext>
            </a:extLst>
          </p:cNvPr>
          <p:cNvPicPr>
            <a:picLocks noChangeAspect="1"/>
          </p:cNvPicPr>
          <p:nvPr/>
        </p:nvPicPr>
        <p:blipFill>
          <a:blip r:embed="rId3"/>
          <a:stretch>
            <a:fillRect/>
          </a:stretch>
        </p:blipFill>
        <p:spPr>
          <a:xfrm>
            <a:off x="375138" y="911261"/>
            <a:ext cx="5843096" cy="1752119"/>
          </a:xfrm>
          <a:prstGeom prst="rect">
            <a:avLst/>
          </a:prstGeom>
        </p:spPr>
      </p:pic>
      <p:sp>
        <p:nvSpPr>
          <p:cNvPr id="12" name="矩形: 圆角 11">
            <a:extLst>
              <a:ext uri="{FF2B5EF4-FFF2-40B4-BE49-F238E27FC236}">
                <a16:creationId xmlns:a16="http://schemas.microsoft.com/office/drawing/2014/main" id="{01CB7ADF-74C2-57AD-06F5-B7DDF819771C}"/>
              </a:ext>
            </a:extLst>
          </p:cNvPr>
          <p:cNvSpPr/>
          <p:nvPr/>
        </p:nvSpPr>
        <p:spPr>
          <a:xfrm>
            <a:off x="1978818" y="1869252"/>
            <a:ext cx="859631" cy="701676"/>
          </a:xfrm>
          <a:prstGeom prst="roundRect">
            <a:avLst/>
          </a:prstGeom>
          <a:solidFill>
            <a:schemeClr val="accent6">
              <a:lumMod val="20000"/>
              <a:lumOff val="80000"/>
              <a:alpha val="3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D2120F9F-6B48-16AF-F6E2-802714FB8FA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7525" y="2874105"/>
            <a:ext cx="5668475" cy="3957325"/>
          </a:xfrm>
          <a:prstGeom prst="rect">
            <a:avLst/>
          </a:prstGeom>
        </p:spPr>
      </p:pic>
      <p:sp>
        <p:nvSpPr>
          <p:cNvPr id="18" name="文本框 17">
            <a:extLst>
              <a:ext uri="{FF2B5EF4-FFF2-40B4-BE49-F238E27FC236}">
                <a16:creationId xmlns:a16="http://schemas.microsoft.com/office/drawing/2014/main" id="{88FD7CD5-16ED-591E-A892-5B7F97E435FD}"/>
              </a:ext>
            </a:extLst>
          </p:cNvPr>
          <p:cNvSpPr txBox="1"/>
          <p:nvPr/>
        </p:nvSpPr>
        <p:spPr>
          <a:xfrm>
            <a:off x="6357660" y="500308"/>
            <a:ext cx="3479200" cy="400110"/>
          </a:xfrm>
          <a:prstGeom prst="rect">
            <a:avLst/>
          </a:prstGeom>
          <a:noFill/>
        </p:spPr>
        <p:txBody>
          <a:bodyPr wrap="square" rtlCol="0">
            <a:spAutoFit/>
          </a:bodyPr>
          <a:lstStyle/>
          <a:p>
            <a:r>
              <a:rPr kumimoji="1" lang="en-US" altLang="zh-CN" sz="2000" i="1" dirty="0">
                <a:latin typeface="Arial" panose="020B0604020202020204" pitchFamily="34" charset="0"/>
                <a:cs typeface="Arial" panose="020B0604020202020204" pitchFamily="34" charset="0"/>
              </a:rPr>
              <a:t>Example for </a:t>
            </a:r>
            <a:r>
              <a:rPr kumimoji="1" lang="en-US" altLang="zh-CN" sz="2000" b="1" i="1" dirty="0">
                <a:latin typeface="Arial" panose="020B0604020202020204" pitchFamily="34" charset="0"/>
                <a:cs typeface="Arial" panose="020B0604020202020204" pitchFamily="34" charset="0"/>
              </a:rPr>
              <a:t>Logical</a:t>
            </a:r>
            <a:endParaRPr kumimoji="1" lang="zh-CN" altLang="en-US" sz="2000" b="1" i="1"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E3E61290-E3EE-F040-A194-9A02F36E0266}"/>
              </a:ext>
            </a:extLst>
          </p:cNvPr>
          <p:cNvPicPr>
            <a:picLocks noChangeAspect="1"/>
          </p:cNvPicPr>
          <p:nvPr/>
        </p:nvPicPr>
        <p:blipFill>
          <a:blip r:embed="rId5"/>
          <a:stretch>
            <a:fillRect/>
          </a:stretch>
        </p:blipFill>
        <p:spPr>
          <a:xfrm>
            <a:off x="6218235" y="1178585"/>
            <a:ext cx="5973765" cy="5007136"/>
          </a:xfrm>
          <a:prstGeom prst="rect">
            <a:avLst/>
          </a:prstGeom>
        </p:spPr>
      </p:pic>
    </p:spTree>
    <p:extLst>
      <p:ext uri="{BB962C8B-B14F-4D97-AF65-F5344CB8AC3E}">
        <p14:creationId xmlns:p14="http://schemas.microsoft.com/office/powerpoint/2010/main" val="1619470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Experiments Results</a:t>
            </a:r>
            <a:endParaRPr kumimoji="1" lang="zh-CN" altLang="en-US" sz="32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30156D1B-5779-BA0C-85C3-7B2B519E9517}"/>
              </a:ext>
            </a:extLst>
          </p:cNvPr>
          <p:cNvSpPr txBox="1"/>
          <p:nvPr/>
        </p:nvSpPr>
        <p:spPr>
          <a:xfrm>
            <a:off x="451338" y="963053"/>
            <a:ext cx="6132540" cy="369332"/>
          </a:xfrm>
          <a:prstGeom prst="rect">
            <a:avLst/>
          </a:prstGeom>
          <a:noFill/>
        </p:spPr>
        <p:txBody>
          <a:bodyPr wrap="square" rtlCol="0">
            <a:spAutoFit/>
          </a:bodyPr>
          <a:lstStyle/>
          <a:p>
            <a:r>
              <a:rPr lang="en-US" altLang="zh-CN" sz="1800" b="0" i="0" u="none" strike="noStrike" baseline="0" dirty="0">
                <a:latin typeface="NimbusRomNo9L-Medi"/>
              </a:rPr>
              <a:t>Arithmetic Reasoning</a:t>
            </a:r>
            <a:endParaRPr kumimoji="1" lang="zh-CN" altLang="en-US" sz="3200"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D265F10C-D72A-531B-C9DA-00C52406435B}"/>
              </a:ext>
            </a:extLst>
          </p:cNvPr>
          <p:cNvPicPr>
            <a:picLocks noChangeAspect="1"/>
          </p:cNvPicPr>
          <p:nvPr/>
        </p:nvPicPr>
        <p:blipFill>
          <a:blip r:embed="rId3"/>
          <a:stretch>
            <a:fillRect/>
          </a:stretch>
        </p:blipFill>
        <p:spPr>
          <a:xfrm>
            <a:off x="1077685" y="1614199"/>
            <a:ext cx="10036629" cy="3826118"/>
          </a:xfrm>
          <a:prstGeom prst="rect">
            <a:avLst/>
          </a:prstGeom>
        </p:spPr>
      </p:pic>
      <p:sp>
        <p:nvSpPr>
          <p:cNvPr id="16" name="文本框 15">
            <a:extLst>
              <a:ext uri="{FF2B5EF4-FFF2-40B4-BE49-F238E27FC236}">
                <a16:creationId xmlns:a16="http://schemas.microsoft.com/office/drawing/2014/main" id="{98BDD76C-55B6-4E2E-1B41-E88EE27E9A90}"/>
              </a:ext>
            </a:extLst>
          </p:cNvPr>
          <p:cNvSpPr txBox="1"/>
          <p:nvPr/>
        </p:nvSpPr>
        <p:spPr>
          <a:xfrm>
            <a:off x="1077685" y="5499242"/>
            <a:ext cx="10036629" cy="1200329"/>
          </a:xfrm>
          <a:prstGeom prst="rect">
            <a:avLst/>
          </a:prstGeom>
          <a:noFill/>
        </p:spPr>
        <p:txBody>
          <a:bodyPr wrap="square">
            <a:spAutoFit/>
          </a:bodyPr>
          <a:lstStyle/>
          <a:p>
            <a:pPr algn="l"/>
            <a:r>
              <a:rPr lang="en-US" altLang="zh-CN" sz="1800" b="1" i="0" u="none" strike="noStrike" baseline="0" dirty="0">
                <a:latin typeface="NimbusRomNo9L-Regu"/>
              </a:rPr>
              <a:t>Conclusion: </a:t>
            </a:r>
          </a:p>
          <a:p>
            <a:pPr marL="342900" indent="-342900" algn="l">
              <a:buFont typeface="+mj-lt"/>
              <a:buAutoNum type="arabicPeriod"/>
            </a:pPr>
            <a:r>
              <a:rPr lang="en-US" altLang="zh-CN" sz="1800" b="0" i="0" u="none" strike="noStrike" baseline="0" dirty="0" err="1">
                <a:latin typeface="NimbusRomNo9L-Regu"/>
              </a:rPr>
              <a:t>ChatGPT</a:t>
            </a:r>
            <a:r>
              <a:rPr lang="en-US" altLang="zh-CN" sz="1800" b="0" i="0" u="none" strike="noStrike" baseline="0" dirty="0">
                <a:latin typeface="NimbusRomNo9L-Regu"/>
              </a:rPr>
              <a:t> outperforms GPT-3.5 on five out of six datasets without </a:t>
            </a:r>
            <a:r>
              <a:rPr lang="en-US" altLang="zh-CN" sz="1800" b="0" i="0" u="none" strike="noStrike" baseline="0" dirty="0" err="1">
                <a:latin typeface="NimbusRomNo9L-Regu"/>
              </a:rPr>
              <a:t>CoT</a:t>
            </a:r>
            <a:endParaRPr lang="en-US" altLang="zh-CN" sz="1800" b="0" i="0" u="none" strike="noStrike" baseline="0" dirty="0">
              <a:latin typeface="NimbusRomNo9L-Regu"/>
            </a:endParaRPr>
          </a:p>
          <a:p>
            <a:pPr marL="342900" indent="-342900" algn="l">
              <a:buFont typeface="+mj-lt"/>
              <a:buAutoNum type="arabicPeriod"/>
            </a:pPr>
            <a:r>
              <a:rPr lang="en-US" altLang="zh-CN" sz="1800" b="0" i="0" u="none" strike="noStrike" baseline="0" dirty="0" err="1">
                <a:latin typeface="NimbusRomNo9L-Regu"/>
              </a:rPr>
              <a:t>ChatGPT</a:t>
            </a:r>
            <a:r>
              <a:rPr lang="en-US" altLang="zh-CN" sz="1800" b="0" i="0" u="none" strike="noStrike" baseline="0" dirty="0">
                <a:latin typeface="NimbusRomNo9L-Regu"/>
              </a:rPr>
              <a:t> achieves much better performance than GPT-3.5 when using </a:t>
            </a:r>
            <a:r>
              <a:rPr lang="en-US" altLang="zh-CN" sz="1800" b="0" i="0" u="none" strike="noStrike" baseline="0" dirty="0" err="1">
                <a:latin typeface="NimbusRomNo9L-Regu"/>
              </a:rPr>
              <a:t>CoT</a:t>
            </a:r>
            <a:r>
              <a:rPr lang="en-US" altLang="zh-CN" sz="1800" b="0" i="0" u="none" strike="noStrike" baseline="0" dirty="0">
                <a:latin typeface="NimbusRomNo9L-Regu"/>
              </a:rPr>
              <a:t> in all cases</a:t>
            </a:r>
          </a:p>
          <a:p>
            <a:pPr marL="342900" indent="-342900" algn="l">
              <a:buFont typeface="+mj-lt"/>
              <a:buAutoNum type="arabicPeriod"/>
            </a:pPr>
            <a:r>
              <a:rPr lang="en-US" altLang="zh-CN" dirty="0" err="1">
                <a:latin typeface="NimbusRomNo9L-Regu"/>
              </a:rPr>
              <a:t>CoT</a:t>
            </a:r>
            <a:r>
              <a:rPr lang="en-US" altLang="zh-CN" dirty="0">
                <a:latin typeface="NimbusRomNo9L-Regu"/>
              </a:rPr>
              <a:t> is much helpful</a:t>
            </a:r>
            <a:endParaRPr lang="zh-CN" altLang="en-US" dirty="0"/>
          </a:p>
        </p:txBody>
      </p:sp>
    </p:spTree>
    <p:extLst>
      <p:ext uri="{BB962C8B-B14F-4D97-AF65-F5344CB8AC3E}">
        <p14:creationId xmlns:p14="http://schemas.microsoft.com/office/powerpoint/2010/main" val="3551902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Experiments Results</a:t>
            </a:r>
            <a:endParaRPr kumimoji="1" lang="zh-CN" altLang="en-US" sz="32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30156D1B-5779-BA0C-85C3-7B2B519E9517}"/>
              </a:ext>
            </a:extLst>
          </p:cNvPr>
          <p:cNvSpPr txBox="1"/>
          <p:nvPr/>
        </p:nvSpPr>
        <p:spPr>
          <a:xfrm>
            <a:off x="451338" y="963053"/>
            <a:ext cx="6132540" cy="369332"/>
          </a:xfrm>
          <a:prstGeom prst="rect">
            <a:avLst/>
          </a:prstGeom>
          <a:noFill/>
        </p:spPr>
        <p:txBody>
          <a:bodyPr wrap="square" rtlCol="0">
            <a:spAutoFit/>
          </a:bodyPr>
          <a:lstStyle/>
          <a:p>
            <a:r>
              <a:rPr lang="en-US" altLang="zh-CN" sz="1800" b="0" i="0" u="none" strike="noStrike" baseline="0" dirty="0">
                <a:latin typeface="NimbusRomNo9L-Medi"/>
              </a:rPr>
              <a:t>Arithmetic Reasoning</a:t>
            </a:r>
            <a:endParaRPr kumimoji="1" lang="zh-CN" altLang="en-US" sz="3200"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D265F10C-D72A-531B-C9DA-00C524064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7685" y="2063251"/>
            <a:ext cx="10036629" cy="2928014"/>
          </a:xfrm>
          <a:prstGeom prst="rect">
            <a:avLst/>
          </a:prstGeom>
        </p:spPr>
      </p:pic>
      <p:sp>
        <p:nvSpPr>
          <p:cNvPr id="16" name="文本框 15">
            <a:extLst>
              <a:ext uri="{FF2B5EF4-FFF2-40B4-BE49-F238E27FC236}">
                <a16:creationId xmlns:a16="http://schemas.microsoft.com/office/drawing/2014/main" id="{98BDD76C-55B6-4E2E-1B41-E88EE27E9A90}"/>
              </a:ext>
            </a:extLst>
          </p:cNvPr>
          <p:cNvSpPr txBox="1"/>
          <p:nvPr/>
        </p:nvSpPr>
        <p:spPr>
          <a:xfrm>
            <a:off x="1077685" y="5352872"/>
            <a:ext cx="10036629" cy="1200329"/>
          </a:xfrm>
          <a:prstGeom prst="rect">
            <a:avLst/>
          </a:prstGeom>
          <a:noFill/>
        </p:spPr>
        <p:txBody>
          <a:bodyPr wrap="square">
            <a:spAutoFit/>
          </a:bodyPr>
          <a:lstStyle/>
          <a:p>
            <a:pPr algn="l"/>
            <a:r>
              <a:rPr lang="en-US" altLang="zh-CN" sz="1800" b="1" i="0" u="none" strike="noStrike" baseline="0" dirty="0">
                <a:latin typeface="NimbusRomNo9L-Regu"/>
              </a:rPr>
              <a:t>Conclusion: </a:t>
            </a:r>
          </a:p>
          <a:p>
            <a:pPr algn="l"/>
            <a:r>
              <a:rPr lang="en-US" altLang="zh-CN" sz="1800" b="0" i="0" u="none" strike="noStrike" baseline="0" dirty="0" err="1">
                <a:latin typeface="NimbusRomNo9L-Regu"/>
              </a:rPr>
              <a:t>ChatGPT</a:t>
            </a:r>
            <a:r>
              <a:rPr lang="en-US" altLang="zh-CN" sz="1800" b="0" i="0" u="none" strike="noStrike" baseline="0" dirty="0">
                <a:latin typeface="NimbusRomNo9L-Regu"/>
              </a:rPr>
              <a:t> accurately understands “lost 8 lives” and “got 39 more lives”, resulting in the correct answer “74 lives”. However, GPT-3.5 generates a wrong answer “120 lives” that is irrelevant to the information provided, indicating that GPT-3.5 does not understand the input question.</a:t>
            </a:r>
            <a:endParaRPr lang="zh-CN" altLang="en-US" dirty="0"/>
          </a:p>
        </p:txBody>
      </p:sp>
    </p:spTree>
    <p:extLst>
      <p:ext uri="{BB962C8B-B14F-4D97-AF65-F5344CB8AC3E}">
        <p14:creationId xmlns:p14="http://schemas.microsoft.com/office/powerpoint/2010/main" val="2030783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Experiments Results</a:t>
            </a:r>
            <a:endParaRPr kumimoji="1" lang="zh-CN" altLang="en-US" sz="32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30156D1B-5779-BA0C-85C3-7B2B519E9517}"/>
              </a:ext>
            </a:extLst>
          </p:cNvPr>
          <p:cNvSpPr txBox="1"/>
          <p:nvPr/>
        </p:nvSpPr>
        <p:spPr>
          <a:xfrm>
            <a:off x="451338" y="963053"/>
            <a:ext cx="6132540" cy="369332"/>
          </a:xfrm>
          <a:prstGeom prst="rect">
            <a:avLst/>
          </a:prstGeom>
          <a:noFill/>
        </p:spPr>
        <p:txBody>
          <a:bodyPr wrap="square" rtlCol="0">
            <a:spAutoFit/>
          </a:bodyPr>
          <a:lstStyle/>
          <a:p>
            <a:r>
              <a:rPr lang="en-US" altLang="zh-CN" sz="1800" b="0" i="0" u="none" strike="noStrike" baseline="0" dirty="0">
                <a:latin typeface="NimbusRomNo9L-Medi"/>
              </a:rPr>
              <a:t>Commonsense, Symbolic, and Logical Reasoning</a:t>
            </a:r>
            <a:endParaRPr kumimoji="1" lang="zh-CN" altLang="en-US" sz="3200"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D265F10C-D72A-531B-C9DA-00C524064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0934" y="1614199"/>
            <a:ext cx="9510131" cy="3826118"/>
          </a:xfrm>
          <a:prstGeom prst="rect">
            <a:avLst/>
          </a:prstGeom>
        </p:spPr>
      </p:pic>
      <p:sp>
        <p:nvSpPr>
          <p:cNvPr id="16" name="文本框 15">
            <a:extLst>
              <a:ext uri="{FF2B5EF4-FFF2-40B4-BE49-F238E27FC236}">
                <a16:creationId xmlns:a16="http://schemas.microsoft.com/office/drawing/2014/main" id="{98BDD76C-55B6-4E2E-1B41-E88EE27E9A90}"/>
              </a:ext>
            </a:extLst>
          </p:cNvPr>
          <p:cNvSpPr txBox="1"/>
          <p:nvPr/>
        </p:nvSpPr>
        <p:spPr>
          <a:xfrm>
            <a:off x="972910" y="5380672"/>
            <a:ext cx="10246178" cy="1477328"/>
          </a:xfrm>
          <a:prstGeom prst="rect">
            <a:avLst/>
          </a:prstGeom>
          <a:noFill/>
        </p:spPr>
        <p:txBody>
          <a:bodyPr wrap="square">
            <a:spAutoFit/>
          </a:bodyPr>
          <a:lstStyle/>
          <a:p>
            <a:pPr algn="l"/>
            <a:r>
              <a:rPr lang="en-US" altLang="zh-CN" b="1" dirty="0">
                <a:latin typeface="NimbusRomNo9L-Regu"/>
              </a:rPr>
              <a:t>K</a:t>
            </a:r>
            <a:r>
              <a:rPr lang="en-US" altLang="zh-CN" sz="1800" b="1" i="0" u="none" strike="noStrike" baseline="0" dirty="0">
                <a:latin typeface="NimbusRomNo9L-Regu"/>
              </a:rPr>
              <a:t>ey </a:t>
            </a:r>
            <a:r>
              <a:rPr lang="en-US" altLang="zh-CN" b="1" dirty="0">
                <a:latin typeface="NimbusRomNo9L-Regu"/>
              </a:rPr>
              <a:t>O</a:t>
            </a:r>
            <a:r>
              <a:rPr lang="en-US" altLang="zh-CN" sz="1800" b="1" i="0" u="none" strike="noStrike" baseline="0" dirty="0">
                <a:latin typeface="NimbusRomNo9L-Regu"/>
              </a:rPr>
              <a:t>bservations 1: </a:t>
            </a:r>
          </a:p>
          <a:p>
            <a:pPr algn="l"/>
            <a:r>
              <a:rPr lang="en-US" altLang="zh-CN" dirty="0">
                <a:latin typeface="NimbusRomNo9L-Regu"/>
              </a:rPr>
              <a:t>U</a:t>
            </a:r>
            <a:r>
              <a:rPr lang="en-US" altLang="zh-CN" sz="1800" b="0" i="0" u="none" strike="noStrike" baseline="0" dirty="0">
                <a:latin typeface="NimbusRomNo9L-Regu"/>
              </a:rPr>
              <a:t>sing </a:t>
            </a:r>
            <a:r>
              <a:rPr lang="en-US" altLang="zh-CN" sz="1800" b="0" i="0" u="none" strike="noStrike" baseline="0" dirty="0" err="1">
                <a:latin typeface="NimbusRomNo9L-Regu"/>
              </a:rPr>
              <a:t>CoT</a:t>
            </a:r>
            <a:r>
              <a:rPr lang="en-US" altLang="zh-CN" sz="1800" b="0" i="0" u="none" strike="noStrike" baseline="0" dirty="0">
                <a:latin typeface="NimbusRomNo9L-Regu"/>
              </a:rPr>
              <a:t> may not always provide better performance in </a:t>
            </a:r>
            <a:r>
              <a:rPr lang="en-US" altLang="zh-CN" sz="1800" b="1" i="0" u="none" strike="noStrike" baseline="0" dirty="0">
                <a:latin typeface="NimbusRomNo9L-Regu"/>
              </a:rPr>
              <a:t>commonsense reasoning tasks</a:t>
            </a:r>
            <a:r>
              <a:rPr lang="en-US" altLang="zh-CN" sz="1800" i="0" u="none" strike="noStrike" baseline="0" dirty="0">
                <a:latin typeface="NimbusRomNo9L-Regu"/>
              </a:rPr>
              <a:t>.</a:t>
            </a:r>
          </a:p>
          <a:p>
            <a:pPr algn="l"/>
            <a:r>
              <a:rPr lang="en-US" altLang="zh-CN" sz="1800" b="0" i="0" u="none" strike="noStrike" baseline="0" dirty="0" err="1">
                <a:latin typeface="NimbusRomNo9L-Regu"/>
              </a:rPr>
              <a:t>CoT</a:t>
            </a:r>
            <a:r>
              <a:rPr lang="en-US" altLang="zh-CN" sz="1800" b="0" i="0" u="none" strike="noStrike" baseline="0" dirty="0">
                <a:latin typeface="NimbusRomNo9L-Regu"/>
              </a:rPr>
              <a:t> methods often produce flexible and reasonable rationales but the final prediction is not correct in commonsense reasoning tasks. </a:t>
            </a:r>
          </a:p>
          <a:p>
            <a:pPr algn="l"/>
            <a:r>
              <a:rPr lang="en-US" altLang="zh-CN" sz="1800" b="0" i="0" u="none" strike="noStrike" baseline="0" dirty="0">
                <a:latin typeface="NimbusRomNo9L-Regu"/>
              </a:rPr>
              <a:t>The results imply that commonsense reasoning tasks may require more fine-grained background knowledge.</a:t>
            </a:r>
          </a:p>
        </p:txBody>
      </p:sp>
    </p:spTree>
    <p:extLst>
      <p:ext uri="{BB962C8B-B14F-4D97-AF65-F5344CB8AC3E}">
        <p14:creationId xmlns:p14="http://schemas.microsoft.com/office/powerpoint/2010/main" val="1120220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Experiments Results</a:t>
            </a:r>
            <a:endParaRPr kumimoji="1" lang="zh-CN" altLang="en-US" sz="32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30156D1B-5779-BA0C-85C3-7B2B519E9517}"/>
              </a:ext>
            </a:extLst>
          </p:cNvPr>
          <p:cNvSpPr txBox="1"/>
          <p:nvPr/>
        </p:nvSpPr>
        <p:spPr>
          <a:xfrm>
            <a:off x="451338" y="963053"/>
            <a:ext cx="6132540" cy="369332"/>
          </a:xfrm>
          <a:prstGeom prst="rect">
            <a:avLst/>
          </a:prstGeom>
          <a:noFill/>
        </p:spPr>
        <p:txBody>
          <a:bodyPr wrap="square" rtlCol="0">
            <a:spAutoFit/>
          </a:bodyPr>
          <a:lstStyle/>
          <a:p>
            <a:r>
              <a:rPr lang="en-US" altLang="zh-CN" sz="1800" b="0" i="0" u="none" strike="noStrike" baseline="0" dirty="0">
                <a:latin typeface="NimbusRomNo9L-Medi"/>
              </a:rPr>
              <a:t>Commonsense, Symbolic, and Logical Reasoning</a:t>
            </a:r>
            <a:endParaRPr kumimoji="1" lang="zh-CN" altLang="en-US" sz="3200"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D265F10C-D72A-531B-C9DA-00C524064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0934" y="1614199"/>
            <a:ext cx="9510131" cy="3826118"/>
          </a:xfrm>
          <a:prstGeom prst="rect">
            <a:avLst/>
          </a:prstGeom>
        </p:spPr>
      </p:pic>
      <p:sp>
        <p:nvSpPr>
          <p:cNvPr id="16" name="文本框 15">
            <a:extLst>
              <a:ext uri="{FF2B5EF4-FFF2-40B4-BE49-F238E27FC236}">
                <a16:creationId xmlns:a16="http://schemas.microsoft.com/office/drawing/2014/main" id="{98BDD76C-55B6-4E2E-1B41-E88EE27E9A90}"/>
              </a:ext>
            </a:extLst>
          </p:cNvPr>
          <p:cNvSpPr txBox="1"/>
          <p:nvPr/>
        </p:nvSpPr>
        <p:spPr>
          <a:xfrm>
            <a:off x="972910" y="5380672"/>
            <a:ext cx="10246178" cy="1200329"/>
          </a:xfrm>
          <a:prstGeom prst="rect">
            <a:avLst/>
          </a:prstGeom>
          <a:noFill/>
        </p:spPr>
        <p:txBody>
          <a:bodyPr wrap="square">
            <a:spAutoFit/>
          </a:bodyPr>
          <a:lstStyle/>
          <a:p>
            <a:pPr algn="l"/>
            <a:r>
              <a:rPr lang="en-US" altLang="zh-CN" b="1" dirty="0">
                <a:latin typeface="NimbusRomNo9L-Regu"/>
              </a:rPr>
              <a:t>K</a:t>
            </a:r>
            <a:r>
              <a:rPr lang="en-US" altLang="zh-CN" sz="1800" b="1" i="0" u="none" strike="noStrike" baseline="0" dirty="0">
                <a:latin typeface="NimbusRomNo9L-Regu"/>
              </a:rPr>
              <a:t>ey </a:t>
            </a:r>
            <a:r>
              <a:rPr lang="en-US" altLang="zh-CN" b="1" dirty="0">
                <a:latin typeface="NimbusRomNo9L-Regu"/>
              </a:rPr>
              <a:t>O</a:t>
            </a:r>
            <a:r>
              <a:rPr lang="en-US" altLang="zh-CN" sz="1800" b="1" i="0" u="none" strike="noStrike" baseline="0" dirty="0">
                <a:latin typeface="NimbusRomNo9L-Regu"/>
              </a:rPr>
              <a:t>bservations 2: </a:t>
            </a:r>
          </a:p>
          <a:p>
            <a:pPr algn="l"/>
            <a:r>
              <a:rPr lang="en-US" altLang="zh-CN" dirty="0">
                <a:latin typeface="NimbusRomNo9L-Regu"/>
              </a:rPr>
              <a:t>D</a:t>
            </a:r>
            <a:r>
              <a:rPr lang="en-US" altLang="zh-CN" sz="1800" b="0" i="0" u="none" strike="noStrike" baseline="0" dirty="0">
                <a:latin typeface="NimbusRomNo9L-Regu"/>
              </a:rPr>
              <a:t>ifferent from arithmetic reasoning, </a:t>
            </a:r>
            <a:r>
              <a:rPr lang="en-US" altLang="zh-CN" sz="1800" b="0" i="0" u="none" strike="noStrike" baseline="0" dirty="0" err="1">
                <a:latin typeface="NimbusRomNo9L-Regu"/>
              </a:rPr>
              <a:t>ChatGPT</a:t>
            </a:r>
            <a:r>
              <a:rPr lang="en-US" altLang="zh-CN" sz="1800" b="0" i="0" u="none" strike="noStrike" baseline="0" dirty="0">
                <a:latin typeface="NimbusRomNo9L-Regu"/>
              </a:rPr>
              <a:t> performs worse than GPT-3.5 in many cases.</a:t>
            </a:r>
          </a:p>
          <a:p>
            <a:pPr algn="l"/>
            <a:r>
              <a:rPr lang="en-US" altLang="zh-CN" sz="1800" b="0" i="0" u="none" strike="noStrike" baseline="0" dirty="0" err="1">
                <a:latin typeface="NimbusRomNo9L-Regu"/>
              </a:rPr>
              <a:t>ChatGPT</a:t>
            </a:r>
            <a:r>
              <a:rPr lang="en-US" altLang="zh-CN" sz="1800" b="0" i="0" u="none" strike="noStrike" baseline="0" dirty="0">
                <a:latin typeface="NimbusRomNo9L-Regu"/>
              </a:rPr>
              <a:t> performs much worse than GPT-3.5 on COPA that requires commonsense causal reasoning ability.</a:t>
            </a:r>
          </a:p>
          <a:p>
            <a:pPr algn="l"/>
            <a:r>
              <a:rPr lang="en-US" altLang="zh-CN" sz="1800" b="0" i="0" u="none" strike="noStrike" baseline="0" dirty="0" err="1">
                <a:latin typeface="NimbusRomNo9L-Regu"/>
              </a:rPr>
              <a:t>ChatGPT</a:t>
            </a:r>
            <a:r>
              <a:rPr lang="en-US" altLang="zh-CN" sz="1800" b="0" i="0" u="none" strike="noStrike" baseline="0" dirty="0">
                <a:latin typeface="NimbusRomNo9L-Regu"/>
              </a:rPr>
              <a:t> can easily generate </a:t>
            </a:r>
            <a:r>
              <a:rPr lang="en-US" altLang="zh-CN" sz="1800" b="0" i="0" u="none" strike="noStrike" baseline="0" dirty="0">
                <a:latin typeface="NimbusRomNo9L-ReguItal"/>
              </a:rPr>
              <a:t>uncertain </a:t>
            </a:r>
            <a:r>
              <a:rPr lang="en-US" altLang="zh-CN" sz="1800" b="0" i="0" u="none" strike="noStrike" baseline="0" dirty="0">
                <a:latin typeface="NimbusRomNo9L-Regu"/>
              </a:rPr>
              <a:t>responses, leading to poor performance.</a:t>
            </a:r>
          </a:p>
        </p:txBody>
      </p:sp>
    </p:spTree>
    <p:extLst>
      <p:ext uri="{BB962C8B-B14F-4D97-AF65-F5344CB8AC3E}">
        <p14:creationId xmlns:p14="http://schemas.microsoft.com/office/powerpoint/2010/main" val="2890139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750DC06-25E4-E049-9C6E-0F98D49BB68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Abstract</a:t>
            </a:r>
            <a:endParaRPr kumimoji="1" lang="zh-CN" altLang="en-US" sz="3200" dirty="0">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A6C20BC7-7174-4B4D-B0C2-F01840094F5D}"/>
              </a:ext>
            </a:extLst>
          </p:cNvPr>
          <p:cNvSpPr>
            <a:spLocks noGrp="1"/>
          </p:cNvSpPr>
          <p:nvPr>
            <p:ph type="sldNum" sz="quarter" idx="12"/>
          </p:nvPr>
        </p:nvSpPr>
        <p:spPr/>
        <p:txBody>
          <a:bodyPr/>
          <a:lstStyle/>
          <a:p>
            <a:fld id="{74C91E74-D349-BD43-AC69-3A2B4D708F32}" type="slidenum">
              <a:rPr kumimoji="1" lang="zh-CN" altLang="en-US" smtClean="0"/>
              <a:t>2</a:t>
            </a:fld>
            <a:endParaRPr kumimoji="1" lang="zh-CN" altLang="en-US"/>
          </a:p>
        </p:txBody>
      </p:sp>
      <p:sp>
        <p:nvSpPr>
          <p:cNvPr id="10" name="文本框 9">
            <a:extLst>
              <a:ext uri="{FF2B5EF4-FFF2-40B4-BE49-F238E27FC236}">
                <a16:creationId xmlns:a16="http://schemas.microsoft.com/office/drawing/2014/main" id="{65FF5773-740C-AF4C-B82B-92BE13BACC86}"/>
              </a:ext>
            </a:extLst>
          </p:cNvPr>
          <p:cNvSpPr txBox="1"/>
          <p:nvPr/>
        </p:nvSpPr>
        <p:spPr>
          <a:xfrm>
            <a:off x="375138" y="889574"/>
            <a:ext cx="11667928" cy="615239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kumimoji="1" lang="en-US" altLang="zh-CN" sz="2000" b="1" dirty="0">
                <a:latin typeface="Arial" panose="020B0604020202020204" pitchFamily="34" charset="0"/>
                <a:cs typeface="Arial" panose="020B0604020202020204" pitchFamily="34" charset="0"/>
              </a:rPr>
              <a:t>Background: </a:t>
            </a:r>
          </a:p>
          <a:p>
            <a:pPr marL="742950" lvl="1" indent="-285750">
              <a:lnSpc>
                <a:spcPct val="200000"/>
              </a:lnSpc>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large language models (LLMs) have demonstrated the ability to perform a variety of NLP tasks zero-shot. </a:t>
            </a:r>
            <a:r>
              <a:rPr kumimoji="1" lang="en-US" altLang="zh-CN" sz="2000" dirty="0" err="1">
                <a:latin typeface="Arial" panose="020B0604020202020204" pitchFamily="34" charset="0"/>
                <a:cs typeface="Arial" panose="020B0604020202020204" pitchFamily="34" charset="0"/>
              </a:rPr>
              <a:t>ChatGPT</a:t>
            </a:r>
            <a:r>
              <a:rPr kumimoji="1" lang="en-US" altLang="zh-CN" sz="2000" dirty="0">
                <a:latin typeface="Arial" panose="020B0604020202020204" pitchFamily="34" charset="0"/>
                <a:cs typeface="Arial" panose="020B0604020202020204" pitchFamily="34" charset="0"/>
              </a:rPr>
              <a:t> has drawn a great deal of attention from the NLP community</a:t>
            </a:r>
          </a:p>
          <a:p>
            <a:pPr marL="285750" indent="-285750">
              <a:lnSpc>
                <a:spcPct val="200000"/>
              </a:lnSpc>
              <a:buFont typeface="Arial" panose="020B0604020202020204" pitchFamily="34" charset="0"/>
              <a:buChar char="•"/>
            </a:pPr>
            <a:r>
              <a:rPr kumimoji="1" lang="en-US" altLang="zh-CN" sz="2000" b="1" dirty="0">
                <a:latin typeface="Arial" panose="020B0604020202020204" pitchFamily="34" charset="0"/>
                <a:cs typeface="Arial" panose="020B0604020202020204" pitchFamily="34" charset="0"/>
              </a:rPr>
              <a:t>Motivation:</a:t>
            </a:r>
          </a:p>
          <a:p>
            <a:pPr marL="742950" lvl="1" indent="-285750">
              <a:lnSpc>
                <a:spcPct val="200000"/>
              </a:lnSpc>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it is not yet known whether </a:t>
            </a:r>
            <a:r>
              <a:rPr kumimoji="1" lang="en-US" altLang="zh-CN" sz="2000" dirty="0" err="1">
                <a:latin typeface="Arial" panose="020B0604020202020204" pitchFamily="34" charset="0"/>
                <a:cs typeface="Arial" panose="020B0604020202020204" pitchFamily="34" charset="0"/>
              </a:rPr>
              <a:t>ChatGPT</a:t>
            </a:r>
            <a:r>
              <a:rPr kumimoji="1" lang="en-US" altLang="zh-CN" sz="2000" dirty="0">
                <a:latin typeface="Arial" panose="020B0604020202020204" pitchFamily="34" charset="0"/>
                <a:cs typeface="Arial" panose="020B0604020202020204" pitchFamily="34" charset="0"/>
              </a:rPr>
              <a:t> can serve as a generalist model that can perform many NLP tasks zero-shot</a:t>
            </a:r>
          </a:p>
          <a:p>
            <a:pPr marL="285750" indent="-285750">
              <a:lnSpc>
                <a:spcPct val="200000"/>
              </a:lnSpc>
              <a:buFont typeface="Arial" panose="020B0604020202020204" pitchFamily="34" charset="0"/>
              <a:buChar char="•"/>
            </a:pPr>
            <a:r>
              <a:rPr kumimoji="1" lang="en-US" altLang="zh-CN" sz="2000" b="1" dirty="0">
                <a:latin typeface="Arial" panose="020B0604020202020204" pitchFamily="34" charset="0"/>
                <a:cs typeface="Arial" panose="020B0604020202020204" pitchFamily="34" charset="0"/>
              </a:rPr>
              <a:t>Approach:</a:t>
            </a:r>
          </a:p>
          <a:p>
            <a:pPr marL="742950" lvl="1" indent="-285750">
              <a:lnSpc>
                <a:spcPct val="200000"/>
              </a:lnSpc>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we empirically analyze the zero-shot learning ability of </a:t>
            </a:r>
            <a:r>
              <a:rPr kumimoji="1" lang="en-US" altLang="zh-CN" sz="2000" dirty="0" err="1">
                <a:latin typeface="Arial" panose="020B0604020202020204" pitchFamily="34" charset="0"/>
                <a:cs typeface="Arial" panose="020B0604020202020204" pitchFamily="34" charset="0"/>
              </a:rPr>
              <a:t>ChatGPT</a:t>
            </a:r>
            <a:r>
              <a:rPr kumimoji="1" lang="en-US" altLang="zh-CN" sz="2000" dirty="0">
                <a:latin typeface="Arial" panose="020B0604020202020204" pitchFamily="34" charset="0"/>
                <a:cs typeface="Arial" panose="020B0604020202020204" pitchFamily="34" charset="0"/>
              </a:rPr>
              <a:t> by evaluating it on 20 popular NLP datasets covering 7 representative task categories</a:t>
            </a:r>
          </a:p>
          <a:p>
            <a:pPr marL="742950" lvl="1" indent="-285750">
              <a:lnSpc>
                <a:spcPct val="200000"/>
              </a:lnSpc>
              <a:buFont typeface="Arial" panose="020B0604020202020204" pitchFamily="34" charset="0"/>
              <a:buChar char="•"/>
            </a:pPr>
            <a:endParaRPr kumimoji="1" lang="en-US" altLang="zh-C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0338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Experiments Results</a:t>
            </a:r>
            <a:endParaRPr kumimoji="1" lang="zh-CN" altLang="en-US" sz="32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30156D1B-5779-BA0C-85C3-7B2B519E9517}"/>
              </a:ext>
            </a:extLst>
          </p:cNvPr>
          <p:cNvSpPr txBox="1"/>
          <p:nvPr/>
        </p:nvSpPr>
        <p:spPr>
          <a:xfrm>
            <a:off x="451338" y="963053"/>
            <a:ext cx="6132540" cy="369332"/>
          </a:xfrm>
          <a:prstGeom prst="rect">
            <a:avLst/>
          </a:prstGeom>
          <a:noFill/>
        </p:spPr>
        <p:txBody>
          <a:bodyPr wrap="square" rtlCol="0">
            <a:spAutoFit/>
          </a:bodyPr>
          <a:lstStyle/>
          <a:p>
            <a:r>
              <a:rPr lang="en-US" altLang="zh-CN" sz="1800" b="0" i="0" u="none" strike="noStrike" baseline="0" dirty="0">
                <a:latin typeface="NimbusRomNo9L-Medi"/>
              </a:rPr>
              <a:t>Commonsense, Symbolic, and Logical Reasoning</a:t>
            </a:r>
            <a:endParaRPr kumimoji="1" lang="zh-CN" altLang="en-US" sz="3200"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D265F10C-D72A-531B-C9DA-00C524064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0934" y="1829253"/>
            <a:ext cx="9510131" cy="3396009"/>
          </a:xfrm>
          <a:prstGeom prst="rect">
            <a:avLst/>
          </a:prstGeom>
        </p:spPr>
      </p:pic>
      <p:sp>
        <p:nvSpPr>
          <p:cNvPr id="2" name="文本框 1">
            <a:extLst>
              <a:ext uri="{FF2B5EF4-FFF2-40B4-BE49-F238E27FC236}">
                <a16:creationId xmlns:a16="http://schemas.microsoft.com/office/drawing/2014/main" id="{13A4ABA6-96DC-1BB9-9BC4-C8E225D20E4F}"/>
              </a:ext>
            </a:extLst>
          </p:cNvPr>
          <p:cNvSpPr txBox="1"/>
          <p:nvPr/>
        </p:nvSpPr>
        <p:spPr>
          <a:xfrm>
            <a:off x="972910" y="5380672"/>
            <a:ext cx="10246178" cy="1200329"/>
          </a:xfrm>
          <a:prstGeom prst="rect">
            <a:avLst/>
          </a:prstGeom>
          <a:noFill/>
        </p:spPr>
        <p:txBody>
          <a:bodyPr wrap="square">
            <a:spAutoFit/>
          </a:bodyPr>
          <a:lstStyle/>
          <a:p>
            <a:pPr algn="l"/>
            <a:r>
              <a:rPr lang="en-US" altLang="zh-CN" b="1" dirty="0">
                <a:latin typeface="NimbusRomNo9L-Regu"/>
              </a:rPr>
              <a:t>K</a:t>
            </a:r>
            <a:r>
              <a:rPr lang="en-US" altLang="zh-CN" sz="1800" b="1" i="0" u="none" strike="noStrike" baseline="0" dirty="0">
                <a:latin typeface="NimbusRomNo9L-Regu"/>
              </a:rPr>
              <a:t>ey </a:t>
            </a:r>
            <a:r>
              <a:rPr lang="en-US" altLang="zh-CN" b="1" dirty="0">
                <a:latin typeface="NimbusRomNo9L-Regu"/>
              </a:rPr>
              <a:t>O</a:t>
            </a:r>
            <a:r>
              <a:rPr lang="en-US" altLang="zh-CN" sz="1800" b="1" i="0" u="none" strike="noStrike" baseline="0" dirty="0">
                <a:latin typeface="NimbusRomNo9L-Regu"/>
              </a:rPr>
              <a:t>bservations 2: </a:t>
            </a:r>
          </a:p>
          <a:p>
            <a:pPr algn="l"/>
            <a:r>
              <a:rPr lang="en-US" altLang="zh-CN" dirty="0">
                <a:latin typeface="NimbusRomNo9L-Regu"/>
              </a:rPr>
              <a:t>D</a:t>
            </a:r>
            <a:r>
              <a:rPr lang="en-US" altLang="zh-CN" sz="1800" b="0" i="0" u="none" strike="noStrike" baseline="0" dirty="0">
                <a:latin typeface="NimbusRomNo9L-Regu"/>
              </a:rPr>
              <a:t>ifferent from arithmetic reasoning, </a:t>
            </a:r>
            <a:r>
              <a:rPr lang="en-US" altLang="zh-CN" sz="1800" b="0" i="0" u="none" strike="noStrike" baseline="0" dirty="0" err="1">
                <a:latin typeface="NimbusRomNo9L-Regu"/>
              </a:rPr>
              <a:t>ChatGPT</a:t>
            </a:r>
            <a:r>
              <a:rPr lang="en-US" altLang="zh-CN" sz="1800" b="0" i="0" u="none" strike="noStrike" baseline="0" dirty="0">
                <a:latin typeface="NimbusRomNo9L-Regu"/>
              </a:rPr>
              <a:t> performs worse than GPT-3.5 in many cases.</a:t>
            </a:r>
          </a:p>
          <a:p>
            <a:pPr algn="l"/>
            <a:r>
              <a:rPr lang="en-US" altLang="zh-CN" sz="1800" b="0" i="0" u="none" strike="noStrike" baseline="0" dirty="0" err="1">
                <a:latin typeface="NimbusRomNo9L-Regu"/>
              </a:rPr>
              <a:t>ChatGPT</a:t>
            </a:r>
            <a:r>
              <a:rPr lang="en-US" altLang="zh-CN" sz="1800" b="0" i="0" u="none" strike="noStrike" baseline="0" dirty="0">
                <a:latin typeface="NimbusRomNo9L-Regu"/>
              </a:rPr>
              <a:t> performs much worse than GPT-3.5 on COPA that requires commonsense causal reasoning ability.</a:t>
            </a:r>
          </a:p>
          <a:p>
            <a:pPr algn="l"/>
            <a:r>
              <a:rPr lang="en-US" altLang="zh-CN" sz="1800" b="0" i="0" u="none" strike="noStrike" baseline="0" dirty="0" err="1">
                <a:latin typeface="NimbusRomNo9L-Regu"/>
              </a:rPr>
              <a:t>ChatGPT</a:t>
            </a:r>
            <a:r>
              <a:rPr lang="en-US" altLang="zh-CN" sz="1800" b="0" i="0" u="none" strike="noStrike" baseline="0" dirty="0">
                <a:latin typeface="NimbusRomNo9L-Regu"/>
              </a:rPr>
              <a:t> can easily generate </a:t>
            </a:r>
            <a:r>
              <a:rPr lang="en-US" altLang="zh-CN" sz="1800" b="0" i="0" u="none" strike="noStrike" baseline="0" dirty="0">
                <a:latin typeface="NimbusRomNo9L-ReguItal"/>
              </a:rPr>
              <a:t>uncertain </a:t>
            </a:r>
            <a:r>
              <a:rPr lang="en-US" altLang="zh-CN" sz="1800" b="0" i="0" u="none" strike="noStrike" baseline="0" dirty="0">
                <a:latin typeface="NimbusRomNo9L-Regu"/>
              </a:rPr>
              <a:t>responses, leading to poor performance.</a:t>
            </a:r>
          </a:p>
        </p:txBody>
      </p:sp>
    </p:spTree>
    <p:extLst>
      <p:ext uri="{BB962C8B-B14F-4D97-AF65-F5344CB8AC3E}">
        <p14:creationId xmlns:p14="http://schemas.microsoft.com/office/powerpoint/2010/main" val="2045498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Experiments Results</a:t>
            </a:r>
            <a:endParaRPr kumimoji="1" lang="zh-CN" altLang="en-US" sz="32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30156D1B-5779-BA0C-85C3-7B2B519E9517}"/>
              </a:ext>
            </a:extLst>
          </p:cNvPr>
          <p:cNvSpPr txBox="1"/>
          <p:nvPr/>
        </p:nvSpPr>
        <p:spPr>
          <a:xfrm>
            <a:off x="451338" y="963053"/>
            <a:ext cx="6132540" cy="369332"/>
          </a:xfrm>
          <a:prstGeom prst="rect">
            <a:avLst/>
          </a:prstGeom>
          <a:noFill/>
        </p:spPr>
        <p:txBody>
          <a:bodyPr wrap="square" rtlCol="0">
            <a:spAutoFit/>
          </a:bodyPr>
          <a:lstStyle/>
          <a:p>
            <a:r>
              <a:rPr lang="en-US" altLang="zh-CN" sz="1800" b="0" i="0" u="none" strike="noStrike" baseline="0" dirty="0">
                <a:latin typeface="NimbusRomNo9L-Medi"/>
              </a:rPr>
              <a:t>Natural Language Inference</a:t>
            </a:r>
            <a:endParaRPr kumimoji="1" lang="zh-CN" altLang="en-US" sz="3200"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D265F10C-D72A-531B-C9DA-00C524064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0931" y="1805175"/>
            <a:ext cx="9510131" cy="2062279"/>
          </a:xfrm>
          <a:prstGeom prst="rect">
            <a:avLst/>
          </a:prstGeom>
        </p:spPr>
      </p:pic>
      <p:sp>
        <p:nvSpPr>
          <p:cNvPr id="16" name="文本框 15">
            <a:extLst>
              <a:ext uri="{FF2B5EF4-FFF2-40B4-BE49-F238E27FC236}">
                <a16:creationId xmlns:a16="http://schemas.microsoft.com/office/drawing/2014/main" id="{98BDD76C-55B6-4E2E-1B41-E88EE27E9A90}"/>
              </a:ext>
            </a:extLst>
          </p:cNvPr>
          <p:cNvSpPr txBox="1"/>
          <p:nvPr/>
        </p:nvSpPr>
        <p:spPr>
          <a:xfrm>
            <a:off x="847041" y="4496888"/>
            <a:ext cx="10497912" cy="923330"/>
          </a:xfrm>
          <a:prstGeom prst="rect">
            <a:avLst/>
          </a:prstGeom>
          <a:noFill/>
        </p:spPr>
        <p:txBody>
          <a:bodyPr wrap="square">
            <a:spAutoFit/>
          </a:bodyPr>
          <a:lstStyle/>
          <a:p>
            <a:pPr algn="l"/>
            <a:r>
              <a:rPr lang="en-US" altLang="zh-CN" b="1" dirty="0">
                <a:latin typeface="NimbusRomNo9L-Regu"/>
              </a:rPr>
              <a:t>Conclusion:</a:t>
            </a:r>
            <a:endParaRPr lang="en-US" altLang="zh-CN" sz="1800" b="1" i="0" u="none" strike="noStrike" baseline="0" dirty="0">
              <a:latin typeface="NimbusRomNo9L-Regu"/>
            </a:endParaRPr>
          </a:p>
          <a:p>
            <a:pPr algn="l"/>
            <a:r>
              <a:rPr lang="en-US" altLang="zh-CN" sz="1800" b="0" i="0" u="none" strike="noStrike" baseline="0" dirty="0" err="1">
                <a:latin typeface="NimbusRomNo9L-Regu"/>
              </a:rPr>
              <a:t>ChatGPT</a:t>
            </a:r>
            <a:r>
              <a:rPr lang="en-US" altLang="zh-CN" sz="1800" b="0" i="0" u="none" strike="noStrike" baseline="0" dirty="0">
                <a:latin typeface="NimbusRomNo9L-Regu"/>
              </a:rPr>
              <a:t> can achieve much better performance than GPT-3.5, FLAN, T0, and </a:t>
            </a:r>
            <a:r>
              <a:rPr lang="en-US" altLang="zh-CN" sz="1800" b="0" i="0" u="none" strike="noStrike" baseline="0" dirty="0" err="1">
                <a:latin typeface="NimbusRomNo9L-Regu"/>
              </a:rPr>
              <a:t>PaLM</a:t>
            </a:r>
            <a:r>
              <a:rPr lang="en-US" altLang="zh-CN" sz="1800" b="0" i="0" u="none" strike="noStrike" baseline="0" dirty="0">
                <a:latin typeface="NimbusRomNo9L-Regu"/>
              </a:rPr>
              <a:t> under the zero-shot setting</a:t>
            </a:r>
          </a:p>
          <a:p>
            <a:pPr algn="l"/>
            <a:r>
              <a:rPr lang="en-US" altLang="zh-CN" sz="1800" b="0" i="0" u="none" strike="noStrike" baseline="0" dirty="0">
                <a:latin typeface="NimbusRomNo9L-Regu"/>
              </a:rPr>
              <a:t>This demonstrates the superior zero-shot capability of </a:t>
            </a:r>
            <a:r>
              <a:rPr lang="en-US" altLang="zh-CN" sz="1800" b="0" i="0" u="none" strike="noStrike" baseline="0" dirty="0" err="1">
                <a:latin typeface="NimbusRomNo9L-Regu"/>
              </a:rPr>
              <a:t>ChatGPT</a:t>
            </a:r>
            <a:r>
              <a:rPr lang="en-US" altLang="zh-CN" sz="1800" b="0" i="0" u="none" strike="noStrike" baseline="0" dirty="0">
                <a:latin typeface="NimbusRomNo9L-Regu"/>
              </a:rPr>
              <a:t> to infer sentence relations.</a:t>
            </a:r>
          </a:p>
        </p:txBody>
      </p:sp>
    </p:spTree>
    <p:extLst>
      <p:ext uri="{BB962C8B-B14F-4D97-AF65-F5344CB8AC3E}">
        <p14:creationId xmlns:p14="http://schemas.microsoft.com/office/powerpoint/2010/main" val="2642559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Experiments Results</a:t>
            </a:r>
            <a:endParaRPr kumimoji="1" lang="zh-CN" altLang="en-US" sz="32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30156D1B-5779-BA0C-85C3-7B2B519E9517}"/>
              </a:ext>
            </a:extLst>
          </p:cNvPr>
          <p:cNvSpPr txBox="1"/>
          <p:nvPr/>
        </p:nvSpPr>
        <p:spPr>
          <a:xfrm>
            <a:off x="451338" y="963053"/>
            <a:ext cx="6132540" cy="369332"/>
          </a:xfrm>
          <a:prstGeom prst="rect">
            <a:avLst/>
          </a:prstGeom>
          <a:noFill/>
        </p:spPr>
        <p:txBody>
          <a:bodyPr wrap="square" rtlCol="0">
            <a:spAutoFit/>
          </a:bodyPr>
          <a:lstStyle/>
          <a:p>
            <a:r>
              <a:rPr lang="en-US" altLang="zh-CN" sz="1800" b="0" i="0" u="none" strike="noStrike" baseline="0" dirty="0">
                <a:latin typeface="NimbusRomNo9L-Medi"/>
              </a:rPr>
              <a:t>Natural Language Inference</a:t>
            </a:r>
            <a:endParaRPr kumimoji="1" lang="zh-CN" altLang="en-US" sz="3200"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D265F10C-D72A-531B-C9DA-00C524064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29727" y="2695942"/>
            <a:ext cx="6132540" cy="1344978"/>
          </a:xfrm>
          <a:prstGeom prst="rect">
            <a:avLst/>
          </a:prstGeom>
        </p:spPr>
      </p:pic>
      <p:sp>
        <p:nvSpPr>
          <p:cNvPr id="16" name="文本框 15">
            <a:extLst>
              <a:ext uri="{FF2B5EF4-FFF2-40B4-BE49-F238E27FC236}">
                <a16:creationId xmlns:a16="http://schemas.microsoft.com/office/drawing/2014/main" id="{98BDD76C-55B6-4E2E-1B41-E88EE27E9A90}"/>
              </a:ext>
            </a:extLst>
          </p:cNvPr>
          <p:cNvSpPr txBox="1"/>
          <p:nvPr/>
        </p:nvSpPr>
        <p:spPr>
          <a:xfrm>
            <a:off x="847041" y="4365241"/>
            <a:ext cx="10497912" cy="1754326"/>
          </a:xfrm>
          <a:prstGeom prst="rect">
            <a:avLst/>
          </a:prstGeom>
          <a:noFill/>
        </p:spPr>
        <p:txBody>
          <a:bodyPr wrap="square">
            <a:spAutoFit/>
          </a:bodyPr>
          <a:lstStyle/>
          <a:p>
            <a:pPr algn="l"/>
            <a:r>
              <a:rPr lang="en-US" altLang="zh-CN" b="1" dirty="0">
                <a:latin typeface="NimbusRomNo9L-Regu"/>
              </a:rPr>
              <a:t>Observation:</a:t>
            </a:r>
            <a:endParaRPr lang="en-US" altLang="zh-CN" sz="1800" b="1" i="0" u="none" strike="noStrike" baseline="0" dirty="0">
              <a:latin typeface="NimbusRomNo9L-Regu"/>
            </a:endParaRPr>
          </a:p>
          <a:p>
            <a:pPr algn="l"/>
            <a:r>
              <a:rPr lang="en-US" altLang="zh-CN" sz="1800" b="0" i="0" u="none" strike="noStrike" baseline="0" dirty="0" err="1">
                <a:latin typeface="NimbusRomNo9L-Regu"/>
              </a:rPr>
              <a:t>ChatGPT</a:t>
            </a:r>
            <a:r>
              <a:rPr lang="en-US" altLang="zh-CN" sz="1800" b="0" i="0" u="none" strike="noStrike" baseline="0" dirty="0">
                <a:latin typeface="NimbusRomNo9L-Regu"/>
              </a:rPr>
              <a:t> performs much better than GPT-3.5 when the premise does entail the hypothesis (+22%).</a:t>
            </a:r>
          </a:p>
          <a:p>
            <a:pPr algn="l"/>
            <a:r>
              <a:rPr lang="en-US" altLang="zh-CN" sz="1800" b="0" i="0" u="none" strike="noStrike" baseline="0" dirty="0">
                <a:latin typeface="NimbusRomNo9L-Regu"/>
              </a:rPr>
              <a:t>However, it underperforms GPT-3.5 on the class “Not Entailment” (-14%).</a:t>
            </a:r>
          </a:p>
          <a:p>
            <a:r>
              <a:rPr lang="en-US" altLang="zh-CN" b="1" dirty="0">
                <a:latin typeface="NimbusRomNo9L-Regu"/>
              </a:rPr>
              <a:t>Conclusion:</a:t>
            </a:r>
          </a:p>
          <a:p>
            <a:pPr algn="l"/>
            <a:r>
              <a:rPr lang="en-US" altLang="zh-CN" sz="1800" b="0" i="0" u="none" strike="noStrike" baseline="0" dirty="0" err="1">
                <a:latin typeface="NimbusRomNo9L-Regu"/>
              </a:rPr>
              <a:t>ChatGPT</a:t>
            </a:r>
            <a:r>
              <a:rPr lang="en-US" altLang="zh-CN" sz="1800" b="0" i="0" u="none" strike="noStrike" baseline="0" dirty="0">
                <a:latin typeface="NimbusRomNo9L-Regu"/>
              </a:rPr>
              <a:t> is better at handling factual input (also favored by humans in general), which might be related to the preference of the human feedback in its own RLHF design during model training.</a:t>
            </a:r>
          </a:p>
        </p:txBody>
      </p:sp>
      <p:sp>
        <p:nvSpPr>
          <p:cNvPr id="2" name="文本框 1">
            <a:extLst>
              <a:ext uri="{FF2B5EF4-FFF2-40B4-BE49-F238E27FC236}">
                <a16:creationId xmlns:a16="http://schemas.microsoft.com/office/drawing/2014/main" id="{CCE92563-AE17-D2A6-B5DF-D763A10523E1}"/>
              </a:ext>
            </a:extLst>
          </p:cNvPr>
          <p:cNvSpPr txBox="1"/>
          <p:nvPr/>
        </p:nvSpPr>
        <p:spPr>
          <a:xfrm>
            <a:off x="2649646" y="1846429"/>
            <a:ext cx="6892702" cy="646331"/>
          </a:xfrm>
          <a:prstGeom prst="rect">
            <a:avLst/>
          </a:prstGeom>
          <a:noFill/>
        </p:spPr>
        <p:txBody>
          <a:bodyPr wrap="square">
            <a:spAutoFit/>
          </a:bodyPr>
          <a:lstStyle/>
          <a:p>
            <a:pPr algn="l"/>
            <a:r>
              <a:rPr lang="en-US" altLang="zh-CN" sz="1800" b="0" i="0" u="none" strike="noStrike" baseline="0" dirty="0">
                <a:latin typeface="NimbusRomNo9L-Regu"/>
              </a:rPr>
              <a:t>To take a closer look at why </a:t>
            </a:r>
            <a:r>
              <a:rPr lang="en-US" altLang="zh-CN" sz="1800" b="0" i="0" u="none" strike="noStrike" baseline="0" dirty="0" err="1">
                <a:latin typeface="NimbusRomNo9L-Regu"/>
              </a:rPr>
              <a:t>ChatGPT</a:t>
            </a:r>
            <a:r>
              <a:rPr lang="en-US" altLang="zh-CN" sz="1800" b="0" i="0" u="none" strike="noStrike" baseline="0" dirty="0">
                <a:latin typeface="NimbusRomNo9L-Regu"/>
              </a:rPr>
              <a:t> outperforms GPT-3.5 by a large margin, we report the per-class accuracy of both models</a:t>
            </a:r>
          </a:p>
        </p:txBody>
      </p:sp>
    </p:spTree>
    <p:extLst>
      <p:ext uri="{BB962C8B-B14F-4D97-AF65-F5344CB8AC3E}">
        <p14:creationId xmlns:p14="http://schemas.microsoft.com/office/powerpoint/2010/main" val="4076560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Experiments Results</a:t>
            </a:r>
            <a:endParaRPr kumimoji="1" lang="zh-CN" altLang="en-US" sz="32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30156D1B-5779-BA0C-85C3-7B2B519E9517}"/>
              </a:ext>
            </a:extLst>
          </p:cNvPr>
          <p:cNvSpPr txBox="1"/>
          <p:nvPr/>
        </p:nvSpPr>
        <p:spPr>
          <a:xfrm>
            <a:off x="451338" y="963053"/>
            <a:ext cx="6132540" cy="369332"/>
          </a:xfrm>
          <a:prstGeom prst="rect">
            <a:avLst/>
          </a:prstGeom>
          <a:noFill/>
        </p:spPr>
        <p:txBody>
          <a:bodyPr wrap="square" rtlCol="0">
            <a:spAutoFit/>
          </a:bodyPr>
          <a:lstStyle/>
          <a:p>
            <a:r>
              <a:rPr lang="en-US" altLang="zh-CN" sz="1800" b="0" i="0" u="none" strike="noStrike" baseline="0" dirty="0">
                <a:latin typeface="NimbusRomNo9L-Medi"/>
              </a:rPr>
              <a:t>Question Answering</a:t>
            </a:r>
            <a:endParaRPr kumimoji="1" lang="zh-CN" altLang="en-US" sz="3200"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D265F10C-D72A-531B-C9DA-00C524064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14864" y="2110324"/>
            <a:ext cx="9162266" cy="1812106"/>
          </a:xfrm>
          <a:prstGeom prst="rect">
            <a:avLst/>
          </a:prstGeom>
        </p:spPr>
      </p:pic>
      <p:sp>
        <p:nvSpPr>
          <p:cNvPr id="16" name="文本框 15">
            <a:extLst>
              <a:ext uri="{FF2B5EF4-FFF2-40B4-BE49-F238E27FC236}">
                <a16:creationId xmlns:a16="http://schemas.microsoft.com/office/drawing/2014/main" id="{98BDD76C-55B6-4E2E-1B41-E88EE27E9A90}"/>
              </a:ext>
            </a:extLst>
          </p:cNvPr>
          <p:cNvSpPr txBox="1"/>
          <p:nvPr/>
        </p:nvSpPr>
        <p:spPr>
          <a:xfrm>
            <a:off x="847041" y="4365241"/>
            <a:ext cx="10497912" cy="1200329"/>
          </a:xfrm>
          <a:prstGeom prst="rect">
            <a:avLst/>
          </a:prstGeom>
          <a:noFill/>
        </p:spPr>
        <p:txBody>
          <a:bodyPr wrap="square">
            <a:spAutoFit/>
          </a:bodyPr>
          <a:lstStyle/>
          <a:p>
            <a:pPr algn="l"/>
            <a:r>
              <a:rPr lang="en-US" altLang="zh-CN" b="1" dirty="0">
                <a:latin typeface="NimbusRomNo9L-Regu"/>
              </a:rPr>
              <a:t>Conclusion:</a:t>
            </a:r>
            <a:endParaRPr lang="en-US" altLang="zh-CN" sz="1800" b="1" i="0" u="none" strike="noStrike" baseline="0" dirty="0">
              <a:latin typeface="NimbusRomNo9L-Regu"/>
            </a:endParaRPr>
          </a:p>
          <a:p>
            <a:pPr algn="l"/>
            <a:r>
              <a:rPr lang="en-US" altLang="zh-CN" sz="1800" b="0" i="0" u="none" strike="noStrike" baseline="0" dirty="0" err="1">
                <a:latin typeface="NimbusRomNo9L-Regu"/>
              </a:rPr>
              <a:t>ChatGPT</a:t>
            </a:r>
            <a:r>
              <a:rPr lang="en-US" altLang="zh-CN" dirty="0">
                <a:latin typeface="NimbusRomNo9L-Regu"/>
              </a:rPr>
              <a:t> </a:t>
            </a:r>
            <a:r>
              <a:rPr lang="en-US" altLang="zh-CN" sz="1800" b="0" i="0" u="none" strike="noStrike" baseline="0" dirty="0">
                <a:latin typeface="NimbusRomNo9L-Regu"/>
              </a:rPr>
              <a:t>outperforms GPT-3.5 by over </a:t>
            </a:r>
            <a:r>
              <a:rPr lang="en-US" altLang="zh-CN" sz="1800" b="0" i="0" u="none" strike="noStrike" baseline="0" dirty="0">
                <a:latin typeface="CMR10"/>
              </a:rPr>
              <a:t>2%</a:t>
            </a:r>
            <a:r>
              <a:rPr lang="en-US" altLang="zh-CN" dirty="0">
                <a:latin typeface="NimbusRomNo9L-Regu"/>
              </a:rPr>
              <a:t>, which</a:t>
            </a:r>
            <a:r>
              <a:rPr lang="en-US" altLang="zh-CN" sz="1800" b="0" i="0" u="none" strike="noStrike" baseline="0" dirty="0">
                <a:latin typeface="NimbusRomNo9L-Regu"/>
              </a:rPr>
              <a:t> is consistent with the results on natural language inference</a:t>
            </a:r>
            <a:r>
              <a:rPr lang="en-US" altLang="zh-CN" sz="1800" b="1" i="0" u="none" strike="noStrike" baseline="0" dirty="0">
                <a:latin typeface="NimbusRomNo9L-Regu"/>
              </a:rPr>
              <a:t>.</a:t>
            </a:r>
          </a:p>
          <a:p>
            <a:pPr algn="l"/>
            <a:r>
              <a:rPr lang="en-US" altLang="zh-CN" dirty="0">
                <a:latin typeface="NimbusRomNo9L-Regu"/>
              </a:rPr>
              <a:t>T</a:t>
            </a:r>
            <a:r>
              <a:rPr lang="en-US" altLang="zh-CN" sz="1800" b="0" i="0" u="none" strike="noStrike" baseline="0" dirty="0">
                <a:latin typeface="NimbusRomNo9L-Regu"/>
              </a:rPr>
              <a:t>he questions in </a:t>
            </a:r>
            <a:r>
              <a:rPr lang="en-US" altLang="zh-CN" sz="1800" b="0" i="0" u="none" strike="noStrike" baseline="0" dirty="0" err="1">
                <a:latin typeface="NimbusRomNo9L-Regu"/>
              </a:rPr>
              <a:t>BoolQ</a:t>
            </a:r>
            <a:r>
              <a:rPr lang="en-US" altLang="zh-CN" sz="1800" b="0" i="0" u="none" strike="noStrike" baseline="0" dirty="0">
                <a:latin typeface="NimbusRomNo9L-Regu"/>
              </a:rPr>
              <a:t> require difficult entailment-like inference to solve, so </a:t>
            </a:r>
            <a:r>
              <a:rPr lang="en-US" altLang="zh-CN" sz="1800" b="0" i="0" u="none" strike="noStrike" baseline="0" dirty="0" err="1">
                <a:latin typeface="NimbusRomNo9L-Regu"/>
              </a:rPr>
              <a:t>ChatGPT</a:t>
            </a:r>
            <a:r>
              <a:rPr lang="en-US" altLang="zh-CN" dirty="0">
                <a:latin typeface="NimbusRomNo9L-Regu"/>
              </a:rPr>
              <a:t> </a:t>
            </a:r>
            <a:r>
              <a:rPr lang="en-US" altLang="zh-CN" sz="1800" b="0" i="0" u="none" strike="noStrike" baseline="0" dirty="0">
                <a:latin typeface="NimbusRomNo9L-Regu"/>
              </a:rPr>
              <a:t>can better handle tasks favoring reasoning capabilities.</a:t>
            </a:r>
            <a:endParaRPr lang="en-US" altLang="zh-CN" b="1" dirty="0">
              <a:latin typeface="NimbusRomNo9L-Regu"/>
            </a:endParaRPr>
          </a:p>
        </p:txBody>
      </p:sp>
    </p:spTree>
    <p:extLst>
      <p:ext uri="{BB962C8B-B14F-4D97-AF65-F5344CB8AC3E}">
        <p14:creationId xmlns:p14="http://schemas.microsoft.com/office/powerpoint/2010/main" val="3797959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Experiments Results</a:t>
            </a:r>
            <a:endParaRPr kumimoji="1" lang="zh-CN" altLang="en-US" sz="32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30156D1B-5779-BA0C-85C3-7B2B519E9517}"/>
              </a:ext>
            </a:extLst>
          </p:cNvPr>
          <p:cNvSpPr txBox="1"/>
          <p:nvPr/>
        </p:nvSpPr>
        <p:spPr>
          <a:xfrm>
            <a:off x="451338" y="963053"/>
            <a:ext cx="6132540" cy="369332"/>
          </a:xfrm>
          <a:prstGeom prst="rect">
            <a:avLst/>
          </a:prstGeom>
          <a:noFill/>
        </p:spPr>
        <p:txBody>
          <a:bodyPr wrap="square" rtlCol="0">
            <a:spAutoFit/>
          </a:bodyPr>
          <a:lstStyle/>
          <a:p>
            <a:r>
              <a:rPr lang="en-US" altLang="zh-CN" sz="1800" b="0" i="0" u="none" strike="noStrike" baseline="0" dirty="0">
                <a:latin typeface="NimbusRomNo9L-Medi"/>
              </a:rPr>
              <a:t>Question Answering</a:t>
            </a:r>
            <a:endParaRPr kumimoji="1" lang="zh-CN" altLang="en-US" sz="3200"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D265F10C-D72A-531B-C9DA-00C524064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7182" y="2204357"/>
            <a:ext cx="9797636" cy="1525135"/>
          </a:xfrm>
          <a:prstGeom prst="rect">
            <a:avLst/>
          </a:prstGeom>
        </p:spPr>
      </p:pic>
      <p:sp>
        <p:nvSpPr>
          <p:cNvPr id="16" name="文本框 15">
            <a:extLst>
              <a:ext uri="{FF2B5EF4-FFF2-40B4-BE49-F238E27FC236}">
                <a16:creationId xmlns:a16="http://schemas.microsoft.com/office/drawing/2014/main" id="{98BDD76C-55B6-4E2E-1B41-E88EE27E9A90}"/>
              </a:ext>
            </a:extLst>
          </p:cNvPr>
          <p:cNvSpPr txBox="1"/>
          <p:nvPr/>
        </p:nvSpPr>
        <p:spPr>
          <a:xfrm>
            <a:off x="847041" y="4365241"/>
            <a:ext cx="10497912" cy="1754326"/>
          </a:xfrm>
          <a:prstGeom prst="rect">
            <a:avLst/>
          </a:prstGeom>
          <a:noFill/>
        </p:spPr>
        <p:txBody>
          <a:bodyPr wrap="square">
            <a:spAutoFit/>
          </a:bodyPr>
          <a:lstStyle/>
          <a:p>
            <a:pPr algn="l"/>
            <a:r>
              <a:rPr lang="en-US" altLang="zh-CN" b="1" dirty="0">
                <a:latin typeface="NimbusRomNo9L-Regu"/>
              </a:rPr>
              <a:t>Conclusion:</a:t>
            </a:r>
            <a:endParaRPr lang="en-US" altLang="zh-CN" sz="1800" b="1" i="0" u="none" strike="noStrike" baseline="0" dirty="0">
              <a:latin typeface="NimbusRomNo9L-Regu"/>
            </a:endParaRPr>
          </a:p>
          <a:p>
            <a:pPr algn="l"/>
            <a:r>
              <a:rPr lang="en-US" altLang="zh-CN" sz="1800" b="0" i="0" u="none" strike="noStrike" baseline="0" dirty="0">
                <a:latin typeface="NimbusRomNo9L-Regu"/>
              </a:rPr>
              <a:t>the improvement of </a:t>
            </a:r>
            <a:r>
              <a:rPr lang="en-US" altLang="zh-CN" sz="1800" b="0" i="0" u="none" strike="noStrike" baseline="0" dirty="0" err="1">
                <a:latin typeface="NimbusRomNo9L-Regu"/>
              </a:rPr>
              <a:t>ChatGPT</a:t>
            </a:r>
            <a:r>
              <a:rPr lang="en-US" altLang="zh-CN" sz="1800" b="0" i="0" u="none" strike="noStrike" baseline="0" dirty="0">
                <a:latin typeface="NimbusRomNo9L-Regu"/>
              </a:rPr>
              <a:t> over GPT-3.5 on the class “Yes” is more significant, indicating that </a:t>
            </a:r>
            <a:r>
              <a:rPr lang="en-US" altLang="zh-CN" sz="1800" b="0" i="0" u="none" strike="noStrike" baseline="0" dirty="0" err="1">
                <a:latin typeface="NimbusRomNo9L-Regu"/>
              </a:rPr>
              <a:t>ChatGPT</a:t>
            </a:r>
            <a:r>
              <a:rPr lang="en-US" altLang="zh-CN" dirty="0">
                <a:latin typeface="NimbusRomNo9L-Regu"/>
              </a:rPr>
              <a:t> </a:t>
            </a:r>
            <a:r>
              <a:rPr lang="en-US" altLang="zh-CN" sz="1800" b="0" i="0" u="none" strike="noStrike" baseline="0" dirty="0">
                <a:latin typeface="NimbusRomNo9L-Regu"/>
              </a:rPr>
              <a:t>prefers handling factual input.</a:t>
            </a:r>
          </a:p>
          <a:p>
            <a:pPr algn="l"/>
            <a:r>
              <a:rPr lang="en-US" altLang="zh-CN" sz="1800" b="0" i="0" u="none" strike="noStrike" baseline="0" dirty="0">
                <a:latin typeface="NimbusRomNo9L-Regu"/>
              </a:rPr>
              <a:t>In addition, although we require </a:t>
            </a:r>
            <a:r>
              <a:rPr lang="en-US" altLang="zh-CN" sz="1800" b="0" i="0" u="none" strike="noStrike" baseline="0" dirty="0" err="1">
                <a:latin typeface="NimbusRomNo9L-Regu"/>
              </a:rPr>
              <a:t>ChatGPT</a:t>
            </a:r>
            <a:r>
              <a:rPr lang="en-US" altLang="zh-CN" sz="1800" b="0" i="0" u="none" strike="noStrike" baseline="0" dirty="0">
                <a:latin typeface="NimbusRomNo9L-Regu"/>
              </a:rPr>
              <a:t> to output “Yes” or “No” via task instructions, it still generates some other responses, </a:t>
            </a:r>
            <a:r>
              <a:rPr lang="en-US" altLang="zh-CN" sz="1800" b="0" i="0" u="none" strike="noStrike" baseline="0" dirty="0">
                <a:latin typeface="NimbusRomNo9L-ReguItal"/>
              </a:rPr>
              <a:t>e.g., </a:t>
            </a:r>
            <a:r>
              <a:rPr lang="en-US" altLang="zh-CN" sz="1800" b="0" i="0" u="none" strike="noStrike" baseline="0" dirty="0">
                <a:latin typeface="NimbusRomNo9L-Regu"/>
              </a:rPr>
              <a:t>“It is unclear”, which could be one of the reasons why </a:t>
            </a:r>
            <a:r>
              <a:rPr lang="en-US" altLang="zh-CN" sz="1800" b="0" i="0" u="none" strike="noStrike" baseline="0" dirty="0" err="1">
                <a:latin typeface="NimbusRomNo9L-Regu"/>
              </a:rPr>
              <a:t>ChatGPT</a:t>
            </a:r>
            <a:r>
              <a:rPr lang="en-US" altLang="zh-CN" sz="1800" b="0" i="0" u="none" strike="noStrike" baseline="0" dirty="0">
                <a:latin typeface="NimbusRomNo9L-Regu"/>
              </a:rPr>
              <a:t> performs worse than </a:t>
            </a:r>
            <a:r>
              <a:rPr lang="en-US" altLang="zh-CN" sz="1800" b="0" i="0" u="none" strike="noStrike" baseline="0" dirty="0" err="1">
                <a:latin typeface="NimbusRomNo9L-Regu"/>
              </a:rPr>
              <a:t>PaLM</a:t>
            </a:r>
            <a:r>
              <a:rPr lang="en-US" altLang="zh-CN" sz="1800" b="0" i="0" u="none" strike="noStrike" baseline="0" dirty="0">
                <a:latin typeface="NimbusRomNo9L-Regu"/>
              </a:rPr>
              <a:t>.</a:t>
            </a:r>
            <a:endParaRPr lang="en-US" altLang="zh-CN" b="1" dirty="0">
              <a:latin typeface="NimbusRomNo9L-Regu"/>
            </a:endParaRPr>
          </a:p>
        </p:txBody>
      </p:sp>
    </p:spTree>
    <p:extLst>
      <p:ext uri="{BB962C8B-B14F-4D97-AF65-F5344CB8AC3E}">
        <p14:creationId xmlns:p14="http://schemas.microsoft.com/office/powerpoint/2010/main" val="1076779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Experiments Results</a:t>
            </a:r>
            <a:endParaRPr kumimoji="1" lang="zh-CN" altLang="en-US" sz="32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30156D1B-5779-BA0C-85C3-7B2B519E9517}"/>
              </a:ext>
            </a:extLst>
          </p:cNvPr>
          <p:cNvSpPr txBox="1"/>
          <p:nvPr/>
        </p:nvSpPr>
        <p:spPr>
          <a:xfrm>
            <a:off x="451338" y="963053"/>
            <a:ext cx="6132540" cy="369332"/>
          </a:xfrm>
          <a:prstGeom prst="rect">
            <a:avLst/>
          </a:prstGeom>
          <a:noFill/>
        </p:spPr>
        <p:txBody>
          <a:bodyPr wrap="square" rtlCol="0">
            <a:spAutoFit/>
          </a:bodyPr>
          <a:lstStyle/>
          <a:p>
            <a:r>
              <a:rPr lang="en-US" altLang="zh-CN" sz="1800" b="0" i="0" u="none" strike="noStrike" baseline="0" dirty="0">
                <a:latin typeface="NimbusRomNo9L-Medi"/>
              </a:rPr>
              <a:t>Dialogue</a:t>
            </a:r>
            <a:endParaRPr kumimoji="1" lang="zh-CN" altLang="en-US" sz="3200"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D265F10C-D72A-531B-C9DA-00C524064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65705" y="1991433"/>
            <a:ext cx="9460590" cy="1930997"/>
          </a:xfrm>
          <a:prstGeom prst="rect">
            <a:avLst/>
          </a:prstGeom>
        </p:spPr>
      </p:pic>
      <p:sp>
        <p:nvSpPr>
          <p:cNvPr id="16" name="文本框 15">
            <a:extLst>
              <a:ext uri="{FF2B5EF4-FFF2-40B4-BE49-F238E27FC236}">
                <a16:creationId xmlns:a16="http://schemas.microsoft.com/office/drawing/2014/main" id="{98BDD76C-55B6-4E2E-1B41-E88EE27E9A90}"/>
              </a:ext>
            </a:extLst>
          </p:cNvPr>
          <p:cNvSpPr txBox="1"/>
          <p:nvPr/>
        </p:nvSpPr>
        <p:spPr>
          <a:xfrm>
            <a:off x="847041" y="4365241"/>
            <a:ext cx="10497912" cy="923330"/>
          </a:xfrm>
          <a:prstGeom prst="rect">
            <a:avLst/>
          </a:prstGeom>
          <a:noFill/>
        </p:spPr>
        <p:txBody>
          <a:bodyPr wrap="square">
            <a:spAutoFit/>
          </a:bodyPr>
          <a:lstStyle/>
          <a:p>
            <a:pPr algn="l"/>
            <a:r>
              <a:rPr lang="en-US" altLang="zh-CN" b="1" dirty="0">
                <a:latin typeface="NimbusRomNo9L-Regu"/>
              </a:rPr>
              <a:t>Conclusion:</a:t>
            </a:r>
            <a:endParaRPr lang="en-US" altLang="zh-CN" sz="1800" b="1" i="0" u="none" strike="noStrike" baseline="0" dirty="0">
              <a:latin typeface="NimbusRomNo9L-Regu"/>
            </a:endParaRPr>
          </a:p>
          <a:p>
            <a:pPr algn="l"/>
            <a:r>
              <a:rPr lang="en-US" altLang="zh-CN" sz="1800" b="0" i="0" u="none" strike="noStrike" baseline="0" dirty="0" err="1">
                <a:latin typeface="NimbusRomNo9L-Regu"/>
              </a:rPr>
              <a:t>ChatGPT</a:t>
            </a:r>
            <a:r>
              <a:rPr lang="en-US" altLang="zh-CN" sz="1800" b="0" i="0" u="none" strike="noStrike" baseline="0" dirty="0">
                <a:latin typeface="NimbusRomNo9L-Regu"/>
              </a:rPr>
              <a:t> outperforms GPT-3.5 by a large margin—this is consistent with the impressive dialogue ability of</a:t>
            </a:r>
          </a:p>
          <a:p>
            <a:pPr algn="l"/>
            <a:r>
              <a:rPr lang="en-US" altLang="zh-CN" sz="1800" b="0" i="0" u="none" strike="noStrike" baseline="0" dirty="0" err="1">
                <a:latin typeface="NimbusRomNo9L-Regu"/>
              </a:rPr>
              <a:t>ChatGPT</a:t>
            </a:r>
            <a:r>
              <a:rPr lang="en-US" altLang="zh-CN" sz="1800" b="0" i="0" u="none" strike="noStrike" baseline="0" dirty="0">
                <a:latin typeface="NimbusRomNo9L-Regu"/>
              </a:rPr>
              <a:t> that has already been observed in the community</a:t>
            </a:r>
            <a:endParaRPr lang="en-US" altLang="zh-CN" b="1" dirty="0">
              <a:latin typeface="NimbusRomNo9L-Regu"/>
            </a:endParaRPr>
          </a:p>
        </p:txBody>
      </p:sp>
    </p:spTree>
    <p:extLst>
      <p:ext uri="{BB962C8B-B14F-4D97-AF65-F5344CB8AC3E}">
        <p14:creationId xmlns:p14="http://schemas.microsoft.com/office/powerpoint/2010/main" val="3101205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Experiments Results</a:t>
            </a:r>
            <a:endParaRPr kumimoji="1" lang="zh-CN" altLang="en-US" sz="32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30156D1B-5779-BA0C-85C3-7B2B519E9517}"/>
              </a:ext>
            </a:extLst>
          </p:cNvPr>
          <p:cNvSpPr txBox="1"/>
          <p:nvPr/>
        </p:nvSpPr>
        <p:spPr>
          <a:xfrm>
            <a:off x="451338" y="963053"/>
            <a:ext cx="6132540" cy="369332"/>
          </a:xfrm>
          <a:prstGeom prst="rect">
            <a:avLst/>
          </a:prstGeom>
          <a:noFill/>
        </p:spPr>
        <p:txBody>
          <a:bodyPr wrap="square" rtlCol="0">
            <a:spAutoFit/>
          </a:bodyPr>
          <a:lstStyle/>
          <a:p>
            <a:r>
              <a:rPr lang="en-US" altLang="zh-CN" sz="1800" b="0" i="0" u="none" strike="noStrike" baseline="0" dirty="0">
                <a:latin typeface="NimbusRomNo9L-Medi"/>
              </a:rPr>
              <a:t>Dialogue</a:t>
            </a:r>
            <a:endParaRPr kumimoji="1" lang="zh-CN" altLang="en-US" sz="3200"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D265F10C-D72A-531B-C9DA-00C524064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96052" y="1273068"/>
            <a:ext cx="8799887" cy="4197336"/>
          </a:xfrm>
          <a:prstGeom prst="rect">
            <a:avLst/>
          </a:prstGeom>
        </p:spPr>
      </p:pic>
      <p:sp>
        <p:nvSpPr>
          <p:cNvPr id="16" name="文本框 15">
            <a:extLst>
              <a:ext uri="{FF2B5EF4-FFF2-40B4-BE49-F238E27FC236}">
                <a16:creationId xmlns:a16="http://schemas.microsoft.com/office/drawing/2014/main" id="{98BDD76C-55B6-4E2E-1B41-E88EE27E9A90}"/>
              </a:ext>
            </a:extLst>
          </p:cNvPr>
          <p:cNvSpPr txBox="1"/>
          <p:nvPr/>
        </p:nvSpPr>
        <p:spPr>
          <a:xfrm>
            <a:off x="847039" y="5569164"/>
            <a:ext cx="10497912" cy="923330"/>
          </a:xfrm>
          <a:prstGeom prst="rect">
            <a:avLst/>
          </a:prstGeom>
          <a:noFill/>
        </p:spPr>
        <p:txBody>
          <a:bodyPr wrap="square">
            <a:spAutoFit/>
          </a:bodyPr>
          <a:lstStyle/>
          <a:p>
            <a:pPr algn="l"/>
            <a:r>
              <a:rPr lang="en-US" altLang="zh-CN" b="1" dirty="0">
                <a:latin typeface="NimbusRomNo9L-Regu"/>
              </a:rPr>
              <a:t>Conclusion:</a:t>
            </a:r>
            <a:endParaRPr lang="en-US" altLang="zh-CN" sz="1800" b="1" i="0" u="none" strike="noStrike" baseline="0" dirty="0">
              <a:latin typeface="NimbusRomNo9L-Regu"/>
            </a:endParaRPr>
          </a:p>
          <a:p>
            <a:pPr algn="l"/>
            <a:r>
              <a:rPr lang="en-US" altLang="zh-CN" sz="1800" b="0" i="0" u="none" strike="noStrike" baseline="0" dirty="0" err="1">
                <a:latin typeface="NimbusRomNo9L-Regu"/>
              </a:rPr>
              <a:t>ChatGPT</a:t>
            </a:r>
            <a:r>
              <a:rPr lang="en-US" altLang="zh-CN" sz="1800" b="0" i="0" u="none" strike="noStrike" baseline="0" dirty="0">
                <a:latin typeface="NimbusRomNo9L-Regu"/>
              </a:rPr>
              <a:t> is able to reason more effectively about the given context without adding irrelevant information. </a:t>
            </a:r>
          </a:p>
          <a:p>
            <a:pPr algn="l"/>
            <a:r>
              <a:rPr lang="en-US" altLang="zh-CN" sz="1800" b="0" i="0" u="none" strike="noStrike" baseline="0" dirty="0">
                <a:latin typeface="NimbusRomNo9L-Regu"/>
              </a:rPr>
              <a:t>This</a:t>
            </a:r>
            <a:r>
              <a:rPr lang="en-US" altLang="zh-CN" dirty="0">
                <a:latin typeface="NimbusRomNo9L-Regu"/>
              </a:rPr>
              <a:t> </a:t>
            </a:r>
            <a:r>
              <a:rPr lang="en-US" altLang="zh-CN" sz="1800" b="0" i="0" u="none" strike="noStrike" baseline="0" dirty="0">
                <a:latin typeface="NimbusRomNo9L-Regu"/>
              </a:rPr>
              <a:t>reiterates the superior reasoning capability of </a:t>
            </a:r>
            <a:r>
              <a:rPr lang="en-US" altLang="zh-CN" sz="1800" b="0" i="0" u="none" strike="noStrike" baseline="0" dirty="0" err="1">
                <a:latin typeface="NimbusRomNo9L-Regu"/>
              </a:rPr>
              <a:t>ChatGPT</a:t>
            </a:r>
            <a:r>
              <a:rPr lang="en-US" altLang="zh-CN" sz="1800" b="0" i="0" u="none" strike="noStrike" baseline="0" dirty="0">
                <a:latin typeface="NimbusRomNo9L-Regu"/>
              </a:rPr>
              <a:t>.</a:t>
            </a:r>
            <a:endParaRPr lang="en-US" altLang="zh-CN" b="1" dirty="0">
              <a:latin typeface="NimbusRomNo9L-Regu"/>
            </a:endParaRPr>
          </a:p>
        </p:txBody>
      </p:sp>
    </p:spTree>
    <p:extLst>
      <p:ext uri="{BB962C8B-B14F-4D97-AF65-F5344CB8AC3E}">
        <p14:creationId xmlns:p14="http://schemas.microsoft.com/office/powerpoint/2010/main" val="522325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Experiments Results</a:t>
            </a:r>
            <a:endParaRPr kumimoji="1" lang="zh-CN" altLang="en-US" sz="32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30156D1B-5779-BA0C-85C3-7B2B519E9517}"/>
              </a:ext>
            </a:extLst>
          </p:cNvPr>
          <p:cNvSpPr txBox="1"/>
          <p:nvPr/>
        </p:nvSpPr>
        <p:spPr>
          <a:xfrm>
            <a:off x="451338" y="963053"/>
            <a:ext cx="6132540" cy="369332"/>
          </a:xfrm>
          <a:prstGeom prst="rect">
            <a:avLst/>
          </a:prstGeom>
          <a:noFill/>
        </p:spPr>
        <p:txBody>
          <a:bodyPr wrap="square" rtlCol="0">
            <a:spAutoFit/>
          </a:bodyPr>
          <a:lstStyle/>
          <a:p>
            <a:r>
              <a:rPr lang="en-US" altLang="zh-CN" sz="1800" b="0" i="0" u="none" strike="noStrike" baseline="0" dirty="0">
                <a:latin typeface="NimbusRomNo9L-Medi"/>
              </a:rPr>
              <a:t>Summarization</a:t>
            </a:r>
            <a:endParaRPr kumimoji="1" lang="zh-CN" altLang="en-US" sz="3200"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D265F10C-D72A-531B-C9DA-00C524064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9834" y="2106387"/>
            <a:ext cx="9252332" cy="1961264"/>
          </a:xfrm>
          <a:prstGeom prst="rect">
            <a:avLst/>
          </a:prstGeom>
        </p:spPr>
      </p:pic>
      <p:sp>
        <p:nvSpPr>
          <p:cNvPr id="16" name="文本框 15">
            <a:extLst>
              <a:ext uri="{FF2B5EF4-FFF2-40B4-BE49-F238E27FC236}">
                <a16:creationId xmlns:a16="http://schemas.microsoft.com/office/drawing/2014/main" id="{98BDD76C-55B6-4E2E-1B41-E88EE27E9A90}"/>
              </a:ext>
            </a:extLst>
          </p:cNvPr>
          <p:cNvSpPr txBox="1"/>
          <p:nvPr/>
        </p:nvSpPr>
        <p:spPr>
          <a:xfrm>
            <a:off x="847044" y="4377179"/>
            <a:ext cx="10497912" cy="369332"/>
          </a:xfrm>
          <a:prstGeom prst="rect">
            <a:avLst/>
          </a:prstGeom>
          <a:noFill/>
        </p:spPr>
        <p:txBody>
          <a:bodyPr wrap="square">
            <a:spAutoFit/>
          </a:bodyPr>
          <a:lstStyle/>
          <a:p>
            <a:pPr algn="l"/>
            <a:r>
              <a:rPr lang="en-US" altLang="zh-CN" b="1" dirty="0">
                <a:latin typeface="NimbusRomNo9L-Regu"/>
              </a:rPr>
              <a:t>Conclusion: </a:t>
            </a:r>
            <a:r>
              <a:rPr lang="en-US" altLang="zh-CN" sz="1800" b="0" i="0" u="none" strike="noStrike" baseline="0" dirty="0">
                <a:latin typeface="NimbusRomNo9L-Regu"/>
              </a:rPr>
              <a:t>Surprisingly, </a:t>
            </a:r>
            <a:r>
              <a:rPr lang="en-US" altLang="zh-CN" sz="1800" b="0" i="0" u="none" strike="noStrike" baseline="0" dirty="0" err="1">
                <a:latin typeface="NimbusRomNo9L-Regu"/>
              </a:rPr>
              <a:t>ChatGPT</a:t>
            </a:r>
            <a:r>
              <a:rPr lang="en-US" altLang="zh-CN" sz="1800" b="0" i="0" u="none" strike="noStrike" baseline="0" dirty="0">
                <a:latin typeface="NimbusRomNo9L-Regu"/>
              </a:rPr>
              <a:t> underperforms GPT-3.5 across all measures.</a:t>
            </a:r>
          </a:p>
        </p:txBody>
      </p:sp>
    </p:spTree>
    <p:extLst>
      <p:ext uri="{BB962C8B-B14F-4D97-AF65-F5344CB8AC3E}">
        <p14:creationId xmlns:p14="http://schemas.microsoft.com/office/powerpoint/2010/main" val="1965331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Experiments Results</a:t>
            </a:r>
            <a:endParaRPr kumimoji="1" lang="zh-CN" altLang="en-US" sz="32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30156D1B-5779-BA0C-85C3-7B2B519E9517}"/>
              </a:ext>
            </a:extLst>
          </p:cNvPr>
          <p:cNvSpPr txBox="1"/>
          <p:nvPr/>
        </p:nvSpPr>
        <p:spPr>
          <a:xfrm>
            <a:off x="451338" y="963053"/>
            <a:ext cx="6132540" cy="369332"/>
          </a:xfrm>
          <a:prstGeom prst="rect">
            <a:avLst/>
          </a:prstGeom>
          <a:noFill/>
        </p:spPr>
        <p:txBody>
          <a:bodyPr wrap="square" rtlCol="0">
            <a:spAutoFit/>
          </a:bodyPr>
          <a:lstStyle/>
          <a:p>
            <a:r>
              <a:rPr lang="en-US" altLang="zh-CN" sz="1800" b="0" i="0" u="none" strike="noStrike" baseline="0" dirty="0">
                <a:latin typeface="NimbusRomNo9L-Medi"/>
              </a:rPr>
              <a:t>Summarization</a:t>
            </a:r>
            <a:endParaRPr kumimoji="1" lang="zh-CN" altLang="en-US" sz="3200"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98BDD76C-55B6-4E2E-1B41-E88EE27E9A90}"/>
              </a:ext>
            </a:extLst>
          </p:cNvPr>
          <p:cNvSpPr txBox="1"/>
          <p:nvPr/>
        </p:nvSpPr>
        <p:spPr>
          <a:xfrm>
            <a:off x="1258722" y="1450525"/>
            <a:ext cx="10497912" cy="923330"/>
          </a:xfrm>
          <a:prstGeom prst="rect">
            <a:avLst/>
          </a:prstGeom>
          <a:noFill/>
        </p:spPr>
        <p:txBody>
          <a:bodyPr wrap="square">
            <a:spAutoFit/>
          </a:bodyPr>
          <a:lstStyle/>
          <a:p>
            <a:pPr algn="l"/>
            <a:r>
              <a:rPr lang="en-US" altLang="zh-CN" sz="1800" b="0" i="0" u="none" strike="noStrike" baseline="0" dirty="0">
                <a:latin typeface="NimbusRomNo9L-Regu"/>
              </a:rPr>
              <a:t>We </a:t>
            </a:r>
            <a:r>
              <a:rPr lang="en-US" altLang="zh-CN" sz="1800" b="1" i="0" u="none" strike="noStrike" baseline="0" dirty="0">
                <a:latin typeface="NimbusRomNo9L-Regu"/>
              </a:rPr>
              <a:t>hypothesize</a:t>
            </a:r>
            <a:r>
              <a:rPr lang="en-US" altLang="zh-CN" sz="1800" b="0" i="0" u="none" strike="noStrike" baseline="0" dirty="0">
                <a:latin typeface="NimbusRomNo9L-Regu"/>
              </a:rPr>
              <a:t> that this is due to the fact we do not explicitly control the output length of </a:t>
            </a:r>
            <a:r>
              <a:rPr lang="en-US" altLang="zh-CN" sz="1800" b="0" i="0" u="none" strike="noStrike" baseline="0" dirty="0" err="1">
                <a:latin typeface="NimbusRomNo9L-Regu"/>
              </a:rPr>
              <a:t>ChatGPT</a:t>
            </a:r>
            <a:r>
              <a:rPr lang="en-US" altLang="zh-CN" sz="1800" b="0" i="0" u="none" strike="noStrike" baseline="0" dirty="0">
                <a:latin typeface="NimbusRomNo9L-Regu"/>
              </a:rPr>
              <a:t>. </a:t>
            </a:r>
          </a:p>
          <a:p>
            <a:pPr algn="l"/>
            <a:r>
              <a:rPr lang="en-US" altLang="zh-CN" sz="1800" b="0" i="0" u="none" strike="noStrike" baseline="0" dirty="0">
                <a:latin typeface="NimbusRomNo9L-Regu"/>
              </a:rPr>
              <a:t>The responses from </a:t>
            </a:r>
            <a:r>
              <a:rPr lang="en-US" altLang="zh-CN" sz="1800" b="0" i="0" u="none" strike="noStrike" baseline="0" dirty="0" err="1">
                <a:latin typeface="NimbusRomNo9L-Regu"/>
              </a:rPr>
              <a:t>ChatGPT</a:t>
            </a:r>
            <a:r>
              <a:rPr lang="en-US" altLang="zh-CN" sz="1800" b="0" i="0" u="none" strike="noStrike" baseline="0" dirty="0">
                <a:latin typeface="NimbusRomNo9L-Regu"/>
              </a:rPr>
              <a:t> are usually more verbose than GPT-3.5, resulting in lower ROUGE scores.</a:t>
            </a:r>
          </a:p>
          <a:p>
            <a:pPr algn="l"/>
            <a:r>
              <a:rPr lang="en-US" altLang="zh-CN" sz="1800" b="0" i="0" u="none" strike="noStrike" baseline="0" dirty="0" err="1">
                <a:latin typeface="NimbusRomNo9L-Regu"/>
              </a:rPr>
              <a:t>ChatGPT’s</a:t>
            </a:r>
            <a:r>
              <a:rPr lang="en-US" altLang="zh-CN" sz="1800" b="0" i="0" u="none" strike="noStrike" baseline="0" dirty="0">
                <a:latin typeface="NimbusRomNo9L-Regu"/>
              </a:rPr>
              <a:t> responses are much longer: [ground truth (20.0), GPT-3.5’s (23.3), and </a:t>
            </a:r>
            <a:r>
              <a:rPr lang="en-US" altLang="zh-CN" sz="1800" b="0" i="0" u="none" strike="noStrike" baseline="0" dirty="0" err="1">
                <a:latin typeface="NimbusRomNo9L-Regu"/>
              </a:rPr>
              <a:t>ChatGPT’s</a:t>
            </a:r>
            <a:r>
              <a:rPr lang="en-US" altLang="zh-CN" sz="1800" b="0" i="0" u="none" strike="noStrike" baseline="0" dirty="0">
                <a:latin typeface="NimbusRomNo9L-Regu"/>
              </a:rPr>
              <a:t> (43.2)]. </a:t>
            </a:r>
            <a:endParaRPr lang="en-US" altLang="zh-CN" b="1" dirty="0">
              <a:latin typeface="NimbusRomNo9L-Regu"/>
            </a:endParaRPr>
          </a:p>
        </p:txBody>
      </p:sp>
      <p:pic>
        <p:nvPicPr>
          <p:cNvPr id="3" name="图片 2">
            <a:extLst>
              <a:ext uri="{FF2B5EF4-FFF2-40B4-BE49-F238E27FC236}">
                <a16:creationId xmlns:a16="http://schemas.microsoft.com/office/drawing/2014/main" id="{93707EF9-D23B-C49D-20C2-92D03D6045FA}"/>
              </a:ext>
            </a:extLst>
          </p:cNvPr>
          <p:cNvPicPr>
            <a:picLocks noChangeAspect="1"/>
          </p:cNvPicPr>
          <p:nvPr/>
        </p:nvPicPr>
        <p:blipFill>
          <a:blip r:embed="rId3"/>
          <a:stretch>
            <a:fillRect/>
          </a:stretch>
        </p:blipFill>
        <p:spPr>
          <a:xfrm>
            <a:off x="1208314" y="2373855"/>
            <a:ext cx="9775371" cy="3037203"/>
          </a:xfrm>
          <a:prstGeom prst="rect">
            <a:avLst/>
          </a:prstGeom>
        </p:spPr>
      </p:pic>
      <p:sp>
        <p:nvSpPr>
          <p:cNvPr id="6" name="文本框 5">
            <a:extLst>
              <a:ext uri="{FF2B5EF4-FFF2-40B4-BE49-F238E27FC236}">
                <a16:creationId xmlns:a16="http://schemas.microsoft.com/office/drawing/2014/main" id="{EBD2DC69-14ED-AAF2-0EAB-C8B3D32433D9}"/>
              </a:ext>
            </a:extLst>
          </p:cNvPr>
          <p:cNvSpPr txBox="1"/>
          <p:nvPr/>
        </p:nvSpPr>
        <p:spPr>
          <a:xfrm>
            <a:off x="847043" y="5265964"/>
            <a:ext cx="10497912" cy="1477328"/>
          </a:xfrm>
          <a:prstGeom prst="rect">
            <a:avLst/>
          </a:prstGeom>
          <a:noFill/>
        </p:spPr>
        <p:txBody>
          <a:bodyPr wrap="square">
            <a:spAutoFit/>
          </a:bodyPr>
          <a:lstStyle/>
          <a:p>
            <a:pPr algn="l"/>
            <a:r>
              <a:rPr lang="en-US" altLang="zh-CN" b="1" i="1" dirty="0">
                <a:latin typeface="NimbusRomNo9L-Regu"/>
              </a:rPr>
              <a:t>However, limiting the output length of </a:t>
            </a:r>
            <a:r>
              <a:rPr lang="en-US" altLang="zh-CN" b="1" i="1" dirty="0" err="1">
                <a:latin typeface="NimbusRomNo9L-Regu"/>
              </a:rPr>
              <a:t>ChatGPT</a:t>
            </a:r>
            <a:r>
              <a:rPr lang="en-US" altLang="zh-CN" b="1" i="1" dirty="0">
                <a:latin typeface="NimbusRomNo9L-Regu"/>
              </a:rPr>
              <a:t> is not helpful:</a:t>
            </a:r>
          </a:p>
          <a:p>
            <a:pPr algn="l"/>
            <a:r>
              <a:rPr lang="en-US" altLang="zh-CN" sz="1800" b="0" i="0" u="none" strike="noStrike" baseline="0" dirty="0">
                <a:latin typeface="NimbusRomNo9L-Regu"/>
              </a:rPr>
              <a:t>we explicitly limits the output length with a new instruction: “</a:t>
            </a:r>
            <a:r>
              <a:rPr lang="en-US" altLang="zh-CN" sz="1800" b="0" i="0" u="none" strike="noStrike" baseline="0" dirty="0">
                <a:latin typeface="NimbusRomNo9L-ReguItal"/>
              </a:rPr>
              <a:t>Please summarize the given conversation in no more than 25 words.</a:t>
            </a:r>
            <a:r>
              <a:rPr lang="en-US" altLang="zh-CN" sz="1800" b="0" i="0" u="none" strike="noStrike" baseline="0" dirty="0">
                <a:latin typeface="NimbusRomNo9L-Regu"/>
              </a:rPr>
              <a:t>”</a:t>
            </a:r>
            <a:r>
              <a:rPr lang="en-US" altLang="zh-CN" b="1" i="1" dirty="0">
                <a:latin typeface="NimbusRomNo9L-Regu"/>
              </a:rPr>
              <a:t> </a:t>
            </a:r>
          </a:p>
          <a:p>
            <a:pPr algn="l"/>
            <a:r>
              <a:rPr lang="en-US" altLang="zh-CN" sz="1800" b="0" i="0" u="none" strike="noStrike" baseline="0" dirty="0">
                <a:latin typeface="NimbusRomNo9L-Regu"/>
              </a:rPr>
              <a:t>Although the average number of words in </a:t>
            </a:r>
            <a:r>
              <a:rPr lang="en-US" altLang="zh-CN" sz="1800" b="0" i="0" u="none" strike="noStrike" baseline="0" dirty="0" err="1">
                <a:latin typeface="NimbusRomNo9L-Regu"/>
              </a:rPr>
              <a:t>ChatGPT’s</a:t>
            </a:r>
            <a:r>
              <a:rPr lang="en-US" altLang="zh-CN" sz="1800" b="0" i="0" u="none" strike="noStrike" baseline="0" dirty="0">
                <a:latin typeface="NimbusRomNo9L-Regu"/>
              </a:rPr>
              <a:t> answers is reduced to 25.8, the average score of ROUGE-1/2/L drops from 30.2 to 29.3</a:t>
            </a:r>
            <a:endParaRPr lang="en-US" altLang="zh-CN" b="1" i="1" dirty="0">
              <a:latin typeface="NimbusRomNo9L-Regu"/>
            </a:endParaRPr>
          </a:p>
        </p:txBody>
      </p:sp>
    </p:spTree>
    <p:extLst>
      <p:ext uri="{BB962C8B-B14F-4D97-AF65-F5344CB8AC3E}">
        <p14:creationId xmlns:p14="http://schemas.microsoft.com/office/powerpoint/2010/main" val="3506425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Experiments Results</a:t>
            </a:r>
            <a:endParaRPr kumimoji="1" lang="zh-CN" altLang="en-US" sz="32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30156D1B-5779-BA0C-85C3-7B2B519E9517}"/>
              </a:ext>
            </a:extLst>
          </p:cNvPr>
          <p:cNvSpPr txBox="1"/>
          <p:nvPr/>
        </p:nvSpPr>
        <p:spPr>
          <a:xfrm>
            <a:off x="451338" y="963053"/>
            <a:ext cx="6132540" cy="369332"/>
          </a:xfrm>
          <a:prstGeom prst="rect">
            <a:avLst/>
          </a:prstGeom>
          <a:noFill/>
        </p:spPr>
        <p:txBody>
          <a:bodyPr wrap="square" rtlCol="0">
            <a:spAutoFit/>
          </a:bodyPr>
          <a:lstStyle/>
          <a:p>
            <a:r>
              <a:rPr lang="en-US" altLang="zh-CN" sz="1800" b="0" i="0" u="none" strike="noStrike" baseline="0" dirty="0">
                <a:latin typeface="NimbusRomNo9L-Medi"/>
              </a:rPr>
              <a:t>Named Entity Recognition</a:t>
            </a:r>
            <a:endParaRPr kumimoji="1" lang="zh-CN" altLang="en-US" sz="3200"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93707EF9-D23B-C49D-20C2-92D03D6045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08313" y="1882566"/>
            <a:ext cx="9775371" cy="2713496"/>
          </a:xfrm>
          <a:prstGeom prst="rect">
            <a:avLst/>
          </a:prstGeom>
        </p:spPr>
      </p:pic>
      <p:sp>
        <p:nvSpPr>
          <p:cNvPr id="6" name="文本框 5">
            <a:extLst>
              <a:ext uri="{FF2B5EF4-FFF2-40B4-BE49-F238E27FC236}">
                <a16:creationId xmlns:a16="http://schemas.microsoft.com/office/drawing/2014/main" id="{EBD2DC69-14ED-AAF2-0EAB-C8B3D32433D9}"/>
              </a:ext>
            </a:extLst>
          </p:cNvPr>
          <p:cNvSpPr txBox="1"/>
          <p:nvPr/>
        </p:nvSpPr>
        <p:spPr>
          <a:xfrm>
            <a:off x="847042" y="4808763"/>
            <a:ext cx="10497912" cy="1477328"/>
          </a:xfrm>
          <a:prstGeom prst="rect">
            <a:avLst/>
          </a:prstGeom>
          <a:noFill/>
        </p:spPr>
        <p:txBody>
          <a:bodyPr wrap="square">
            <a:spAutoFit/>
          </a:bodyPr>
          <a:lstStyle/>
          <a:p>
            <a:pPr algn="l"/>
            <a:r>
              <a:rPr lang="en-US" altLang="zh-CN" b="1" dirty="0">
                <a:latin typeface="NimbusRomNo9L-Regu"/>
              </a:rPr>
              <a:t>Conclusion: </a:t>
            </a:r>
          </a:p>
          <a:p>
            <a:pPr algn="l"/>
            <a:r>
              <a:rPr lang="en-US" altLang="zh-CN" sz="1800" b="0" i="0" u="none" strike="noStrike" baseline="0" dirty="0">
                <a:latin typeface="NimbusRomNo9L-Regu"/>
              </a:rPr>
              <a:t>the overall performance of </a:t>
            </a:r>
            <a:r>
              <a:rPr lang="en-US" altLang="zh-CN" sz="1800" b="0" i="0" u="none" strike="noStrike" baseline="0" dirty="0" err="1">
                <a:latin typeface="NimbusRomNo9L-Regu"/>
              </a:rPr>
              <a:t>ChatGPT</a:t>
            </a:r>
            <a:r>
              <a:rPr lang="en-US" altLang="zh-CN" sz="1800" b="0" i="0" u="none" strike="noStrike" baseline="0" dirty="0">
                <a:latin typeface="NimbusRomNo9L-Regu"/>
              </a:rPr>
              <a:t> and GPT-3.5 is quite similar.</a:t>
            </a:r>
          </a:p>
          <a:p>
            <a:pPr algn="l"/>
            <a:r>
              <a:rPr lang="en-US" altLang="zh-CN" sz="1800" b="0" i="0" u="none" strike="noStrike" baseline="0" dirty="0">
                <a:latin typeface="NimbusRomNo9L-Regu"/>
              </a:rPr>
              <a:t>Unfortunately, they fail to achieve satisfactory results on each named entity type compared to previous fine-tuning methods.</a:t>
            </a:r>
          </a:p>
          <a:p>
            <a:pPr algn="l"/>
            <a:r>
              <a:rPr lang="en-US" altLang="zh-CN" sz="1800" b="0" i="0" u="none" strike="noStrike" baseline="0" dirty="0">
                <a:latin typeface="NimbusRomNo9L-Regu"/>
              </a:rPr>
              <a:t>This shows that current LLMs still face challenges in solving specific tasks, such as sequence tagging.</a:t>
            </a:r>
            <a:endParaRPr lang="en-US" altLang="zh-CN" b="1" i="1" dirty="0">
              <a:latin typeface="NimbusRomNo9L-Regu"/>
            </a:endParaRPr>
          </a:p>
        </p:txBody>
      </p:sp>
      <p:sp>
        <p:nvSpPr>
          <p:cNvPr id="2" name="矩形: 圆角 1">
            <a:extLst>
              <a:ext uri="{FF2B5EF4-FFF2-40B4-BE49-F238E27FC236}">
                <a16:creationId xmlns:a16="http://schemas.microsoft.com/office/drawing/2014/main" id="{1AFB9A1A-AB03-26FB-E6EB-12DE2838EACA}"/>
              </a:ext>
            </a:extLst>
          </p:cNvPr>
          <p:cNvSpPr/>
          <p:nvPr/>
        </p:nvSpPr>
        <p:spPr>
          <a:xfrm>
            <a:off x="3908877" y="4245224"/>
            <a:ext cx="2475593" cy="245133"/>
          </a:xfrm>
          <a:prstGeom prst="roundRect">
            <a:avLst/>
          </a:prstGeom>
          <a:solidFill>
            <a:schemeClr val="accent6">
              <a:lumMod val="20000"/>
              <a:lumOff val="80000"/>
              <a:alpha val="3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99025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750DC06-25E4-E049-9C6E-0F98D49BB68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Introduction</a:t>
            </a:r>
            <a:endParaRPr kumimoji="1" lang="zh-CN" altLang="en-US" sz="3200" dirty="0">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A6C20BC7-7174-4B4D-B0C2-F01840094F5D}"/>
              </a:ext>
            </a:extLst>
          </p:cNvPr>
          <p:cNvSpPr>
            <a:spLocks noGrp="1"/>
          </p:cNvSpPr>
          <p:nvPr>
            <p:ph type="sldNum" sz="quarter" idx="12"/>
          </p:nvPr>
        </p:nvSpPr>
        <p:spPr/>
        <p:txBody>
          <a:bodyPr/>
          <a:lstStyle/>
          <a:p>
            <a:fld id="{74C91E74-D349-BD43-AC69-3A2B4D708F32}" type="slidenum">
              <a:rPr kumimoji="1" lang="zh-CN" altLang="en-US" smtClean="0"/>
              <a:t>3</a:t>
            </a:fld>
            <a:endParaRPr kumimoji="1" lang="zh-CN" altLang="en-US"/>
          </a:p>
        </p:txBody>
      </p:sp>
      <p:sp>
        <p:nvSpPr>
          <p:cNvPr id="10" name="文本框 9">
            <a:extLst>
              <a:ext uri="{FF2B5EF4-FFF2-40B4-BE49-F238E27FC236}">
                <a16:creationId xmlns:a16="http://schemas.microsoft.com/office/drawing/2014/main" id="{65FF5773-740C-AF4C-B82B-92BE13BACC86}"/>
              </a:ext>
            </a:extLst>
          </p:cNvPr>
          <p:cNvSpPr txBox="1"/>
          <p:nvPr/>
        </p:nvSpPr>
        <p:spPr>
          <a:xfrm>
            <a:off x="375138" y="889574"/>
            <a:ext cx="11667928" cy="3690177"/>
          </a:xfrm>
          <a:prstGeom prst="rect">
            <a:avLst/>
          </a:prstGeom>
          <a:noFill/>
        </p:spPr>
        <p:txBody>
          <a:bodyPr wrap="square" rtlCol="0">
            <a:spAutoFit/>
          </a:bodyPr>
          <a:lstStyle/>
          <a:p>
            <a:pPr marL="742950" lvl="1" indent="-285750">
              <a:lnSpc>
                <a:spcPct val="200000"/>
              </a:lnSpc>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LLMs could solve NLP tasks </a:t>
            </a:r>
            <a:r>
              <a:rPr kumimoji="1" lang="en-US" altLang="zh-CN" sz="2000" b="1" i="1" dirty="0">
                <a:latin typeface="Arial" panose="020B0604020202020204" pitchFamily="34" charset="0"/>
                <a:cs typeface="Arial" panose="020B0604020202020204" pitchFamily="34" charset="0"/>
              </a:rPr>
              <a:t>zero shot</a:t>
            </a:r>
            <a:r>
              <a:rPr kumimoji="1" lang="en-US" altLang="zh-CN" sz="2000" dirty="0">
                <a:latin typeface="Arial" panose="020B0604020202020204" pitchFamily="34" charset="0"/>
                <a:cs typeface="Arial" panose="020B0604020202020204" pitchFamily="34" charset="0"/>
              </a:rPr>
              <a:t>—i.e., without relying on any training data for a given downstream task—by conditioning the model on appropriate </a:t>
            </a:r>
            <a:r>
              <a:rPr kumimoji="1" lang="en-US" altLang="zh-CN" sz="2000" b="1" i="1" dirty="0">
                <a:latin typeface="Arial" panose="020B0604020202020204" pitchFamily="34" charset="0"/>
                <a:cs typeface="Arial" panose="020B0604020202020204" pitchFamily="34" charset="0"/>
              </a:rPr>
              <a:t>prompts</a:t>
            </a:r>
          </a:p>
          <a:p>
            <a:pPr marL="742950" lvl="1" indent="-285750">
              <a:lnSpc>
                <a:spcPct val="200000"/>
              </a:lnSpc>
              <a:buFont typeface="Arial" panose="020B0604020202020204" pitchFamily="34" charset="0"/>
              <a:buChar char="•"/>
            </a:pPr>
            <a:r>
              <a:rPr kumimoji="1" lang="en-US" altLang="zh-CN" sz="2000" dirty="0" err="1">
                <a:latin typeface="Arial" panose="020B0604020202020204" pitchFamily="34" charset="0"/>
                <a:cs typeface="Arial" panose="020B0604020202020204" pitchFamily="34" charset="0"/>
              </a:rPr>
              <a:t>OpenAI’s</a:t>
            </a:r>
            <a:r>
              <a:rPr kumimoji="1" lang="en-US" altLang="zh-CN" sz="2000" dirty="0">
                <a:latin typeface="Arial" panose="020B0604020202020204" pitchFamily="34" charset="0"/>
                <a:cs typeface="Arial" panose="020B0604020202020204" pitchFamily="34" charset="0"/>
              </a:rPr>
              <a:t> </a:t>
            </a:r>
            <a:r>
              <a:rPr kumimoji="1" lang="en-US" altLang="zh-CN" sz="2000" dirty="0" err="1">
                <a:latin typeface="Arial" panose="020B0604020202020204" pitchFamily="34" charset="0"/>
                <a:cs typeface="Arial" panose="020B0604020202020204" pitchFamily="34" charset="0"/>
              </a:rPr>
              <a:t>ChatGPT</a:t>
            </a:r>
            <a:r>
              <a:rPr kumimoji="1" lang="en-US" altLang="zh-CN" sz="2000" dirty="0">
                <a:latin typeface="Arial" panose="020B0604020202020204" pitchFamily="34" charset="0"/>
                <a:cs typeface="Arial" panose="020B0604020202020204" pitchFamily="34" charset="0"/>
              </a:rPr>
              <a:t> has attracted attention from the NLP community, which created by training GPT-3.5 models through reinforcement learning from human feedback(RLHF)</a:t>
            </a:r>
          </a:p>
          <a:p>
            <a:pPr marL="742950" lvl="1" indent="-285750">
              <a:lnSpc>
                <a:spcPct val="200000"/>
              </a:lnSpc>
              <a:buFont typeface="Arial" panose="020B0604020202020204" pitchFamily="34" charset="0"/>
              <a:buChar char="•"/>
            </a:pPr>
            <a:r>
              <a:rPr kumimoji="1" lang="en-US" altLang="zh-CN" sz="2000" dirty="0" err="1">
                <a:latin typeface="Arial" panose="020B0604020202020204" pitchFamily="34" charset="0"/>
                <a:cs typeface="Arial" panose="020B0604020202020204" pitchFamily="34" charset="0"/>
              </a:rPr>
              <a:t>ChatGPT</a:t>
            </a:r>
            <a:r>
              <a:rPr kumimoji="1" lang="en-US" altLang="zh-CN" sz="2000" dirty="0">
                <a:latin typeface="Arial" panose="020B0604020202020204" pitchFamily="34" charset="0"/>
                <a:cs typeface="Arial" panose="020B0604020202020204" pitchFamily="34" charset="0"/>
              </a:rPr>
              <a:t> shows strong dialogic capabilities. However, it still remains unclear whether </a:t>
            </a:r>
            <a:r>
              <a:rPr kumimoji="1" lang="en-US" altLang="zh-CN" sz="2000" dirty="0" err="1">
                <a:latin typeface="Arial" panose="020B0604020202020204" pitchFamily="34" charset="0"/>
                <a:cs typeface="Arial" panose="020B0604020202020204" pitchFamily="34" charset="0"/>
              </a:rPr>
              <a:t>ChatGPT</a:t>
            </a:r>
            <a:r>
              <a:rPr kumimoji="1" lang="en-US" altLang="zh-CN" sz="2000" dirty="0">
                <a:latin typeface="Arial" panose="020B0604020202020204" pitchFamily="34" charset="0"/>
                <a:cs typeface="Arial" panose="020B0604020202020204" pitchFamily="34" charset="0"/>
              </a:rPr>
              <a:t> attains better zero-shot generalization compared with existing LLMs</a:t>
            </a:r>
          </a:p>
        </p:txBody>
      </p:sp>
    </p:spTree>
    <p:extLst>
      <p:ext uri="{BB962C8B-B14F-4D97-AF65-F5344CB8AC3E}">
        <p14:creationId xmlns:p14="http://schemas.microsoft.com/office/powerpoint/2010/main" val="1308660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Experiments Results</a:t>
            </a:r>
            <a:endParaRPr kumimoji="1" lang="zh-CN" altLang="en-US" sz="32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30156D1B-5779-BA0C-85C3-7B2B519E9517}"/>
              </a:ext>
            </a:extLst>
          </p:cNvPr>
          <p:cNvSpPr txBox="1"/>
          <p:nvPr/>
        </p:nvSpPr>
        <p:spPr>
          <a:xfrm>
            <a:off x="451338" y="963053"/>
            <a:ext cx="6132540" cy="369332"/>
          </a:xfrm>
          <a:prstGeom prst="rect">
            <a:avLst/>
          </a:prstGeom>
          <a:noFill/>
        </p:spPr>
        <p:txBody>
          <a:bodyPr wrap="square" rtlCol="0">
            <a:spAutoFit/>
          </a:bodyPr>
          <a:lstStyle/>
          <a:p>
            <a:r>
              <a:rPr lang="en-US" altLang="zh-CN" sz="1800" b="0" i="0" u="none" strike="noStrike" baseline="0" dirty="0">
                <a:latin typeface="NimbusRomNo9L-Medi"/>
              </a:rPr>
              <a:t>Named Entity Recognition</a:t>
            </a:r>
            <a:endParaRPr kumimoji="1" lang="zh-CN" altLang="en-US" sz="3200"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93707EF9-D23B-C49D-20C2-92D03D6045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08312" y="1443738"/>
            <a:ext cx="9775371" cy="2008821"/>
          </a:xfrm>
          <a:prstGeom prst="rect">
            <a:avLst/>
          </a:prstGeom>
        </p:spPr>
      </p:pic>
      <p:sp>
        <p:nvSpPr>
          <p:cNvPr id="6" name="文本框 5">
            <a:extLst>
              <a:ext uri="{FF2B5EF4-FFF2-40B4-BE49-F238E27FC236}">
                <a16:creationId xmlns:a16="http://schemas.microsoft.com/office/drawing/2014/main" id="{EBD2DC69-14ED-AAF2-0EAB-C8B3D32433D9}"/>
              </a:ext>
            </a:extLst>
          </p:cNvPr>
          <p:cNvSpPr txBox="1"/>
          <p:nvPr/>
        </p:nvSpPr>
        <p:spPr>
          <a:xfrm>
            <a:off x="847041" y="3452559"/>
            <a:ext cx="10497912" cy="3139321"/>
          </a:xfrm>
          <a:prstGeom prst="rect">
            <a:avLst/>
          </a:prstGeom>
          <a:noFill/>
        </p:spPr>
        <p:txBody>
          <a:bodyPr wrap="square">
            <a:spAutoFit/>
          </a:bodyPr>
          <a:lstStyle/>
          <a:p>
            <a:pPr algn="l"/>
            <a:r>
              <a:rPr lang="en-US" altLang="zh-CN" sz="1800" b="1" i="0" u="none" strike="noStrike" baseline="0" dirty="0">
                <a:latin typeface="NimbusRomNo9L-Regu"/>
              </a:rPr>
              <a:t>Observation 1</a:t>
            </a:r>
            <a:r>
              <a:rPr lang="en-US" altLang="zh-CN" b="1" dirty="0">
                <a:latin typeface="NimbusRomNo9L-Regu"/>
              </a:rPr>
              <a:t>:</a:t>
            </a:r>
            <a:endParaRPr lang="en-US" altLang="zh-CN" sz="1800" b="1" i="0" u="none" strike="noStrike" baseline="0" dirty="0">
              <a:latin typeface="NimbusRomNo9L-Regu"/>
            </a:endParaRPr>
          </a:p>
          <a:p>
            <a:pPr algn="l"/>
            <a:r>
              <a:rPr lang="en-US" altLang="zh-CN" sz="1800" b="0" i="0" u="none" strike="noStrike" baseline="0" dirty="0">
                <a:latin typeface="NimbusRomNo9L-Regu"/>
              </a:rPr>
              <a:t>On the left part of the figure, LLMs recognize “Bowling” as a miscellaneous entity while the ground truth is ‘None’. However, “Bowling” does belong to the entity type “ball”, which can be regarded as a miscellaneous type</a:t>
            </a:r>
          </a:p>
          <a:p>
            <a:pPr algn="l"/>
            <a:r>
              <a:rPr lang="en-US" altLang="zh-CN" sz="1800" b="1" i="0" u="none" strike="noStrike" baseline="0" dirty="0">
                <a:latin typeface="NimbusRomNo9L-Regu"/>
              </a:rPr>
              <a:t>Observation 2</a:t>
            </a:r>
            <a:r>
              <a:rPr lang="en-US" altLang="zh-CN" b="1" dirty="0">
                <a:latin typeface="NimbusRomNo9L-Regu"/>
              </a:rPr>
              <a:t>:</a:t>
            </a:r>
          </a:p>
          <a:p>
            <a:pPr algn="l"/>
            <a:r>
              <a:rPr lang="en-US" altLang="zh-CN" sz="1800" b="0" i="0" u="none" strike="noStrike" baseline="0" dirty="0">
                <a:latin typeface="NimbusRomNo9L-Regu"/>
              </a:rPr>
              <a:t>On the right part, although “AMERICAN FOOTBALL CONFERENCE” is indeed an organization, it is not recognized by the ground truth annotation, indicating that the ground truth annotation might need cleaning (although in rare cases).</a:t>
            </a:r>
          </a:p>
          <a:p>
            <a:pPr algn="l"/>
            <a:r>
              <a:rPr lang="en-US" altLang="zh-CN" b="1" dirty="0">
                <a:latin typeface="NimbusRomNo9L-Regu"/>
              </a:rPr>
              <a:t>Conclusion:</a:t>
            </a:r>
          </a:p>
          <a:p>
            <a:pPr algn="l"/>
            <a:r>
              <a:rPr lang="en-US" altLang="zh-CN" sz="1800" b="0" i="0" u="none" strike="noStrike" baseline="0" dirty="0">
                <a:latin typeface="NimbusRomNo9L-Regu"/>
              </a:rPr>
              <a:t>the poor performance on the class “Miscellaneous Entity” may be partly due to the different understanding on the scope of entities between LLMs and the ground truth annotation of the specific task dataset</a:t>
            </a:r>
            <a:endParaRPr lang="en-US" altLang="zh-CN" sz="1800" b="1" i="0" u="none" strike="noStrike" baseline="0" dirty="0">
              <a:latin typeface="NimbusRomNo9L-Regu"/>
            </a:endParaRPr>
          </a:p>
        </p:txBody>
      </p:sp>
    </p:spTree>
    <p:extLst>
      <p:ext uri="{BB962C8B-B14F-4D97-AF65-F5344CB8AC3E}">
        <p14:creationId xmlns:p14="http://schemas.microsoft.com/office/powerpoint/2010/main" val="3048999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Experiments Results</a:t>
            </a:r>
            <a:endParaRPr kumimoji="1" lang="zh-CN" altLang="en-US" sz="32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30156D1B-5779-BA0C-85C3-7B2B519E9517}"/>
              </a:ext>
            </a:extLst>
          </p:cNvPr>
          <p:cNvSpPr txBox="1"/>
          <p:nvPr/>
        </p:nvSpPr>
        <p:spPr>
          <a:xfrm>
            <a:off x="451338" y="963053"/>
            <a:ext cx="6132540" cy="369332"/>
          </a:xfrm>
          <a:prstGeom prst="rect">
            <a:avLst/>
          </a:prstGeom>
          <a:noFill/>
        </p:spPr>
        <p:txBody>
          <a:bodyPr wrap="square" rtlCol="0">
            <a:spAutoFit/>
          </a:bodyPr>
          <a:lstStyle/>
          <a:p>
            <a:r>
              <a:rPr lang="en-US" altLang="zh-CN" sz="1800" b="0" i="0" u="none" strike="noStrike" baseline="0" dirty="0">
                <a:latin typeface="NimbusRomNo9L-Medi"/>
              </a:rPr>
              <a:t>Sentiment Analysis</a:t>
            </a:r>
            <a:endParaRPr kumimoji="1" lang="zh-CN" altLang="en-US" sz="3200"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93707EF9-D23B-C49D-20C2-92D03D6045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79494" y="1443738"/>
            <a:ext cx="9433007" cy="2008821"/>
          </a:xfrm>
          <a:prstGeom prst="rect">
            <a:avLst/>
          </a:prstGeom>
        </p:spPr>
      </p:pic>
      <p:sp>
        <p:nvSpPr>
          <p:cNvPr id="6" name="文本框 5">
            <a:extLst>
              <a:ext uri="{FF2B5EF4-FFF2-40B4-BE49-F238E27FC236}">
                <a16:creationId xmlns:a16="http://schemas.microsoft.com/office/drawing/2014/main" id="{EBD2DC69-14ED-AAF2-0EAB-C8B3D32433D9}"/>
              </a:ext>
            </a:extLst>
          </p:cNvPr>
          <p:cNvSpPr txBox="1"/>
          <p:nvPr/>
        </p:nvSpPr>
        <p:spPr>
          <a:xfrm>
            <a:off x="847041" y="3966909"/>
            <a:ext cx="10497912" cy="1477328"/>
          </a:xfrm>
          <a:prstGeom prst="rect">
            <a:avLst/>
          </a:prstGeom>
          <a:noFill/>
        </p:spPr>
        <p:txBody>
          <a:bodyPr wrap="square">
            <a:spAutoFit/>
          </a:bodyPr>
          <a:lstStyle/>
          <a:p>
            <a:pPr algn="l"/>
            <a:r>
              <a:rPr lang="en-US" altLang="zh-CN" b="1" dirty="0">
                <a:latin typeface="NimbusRomNo9L-Regu"/>
              </a:rPr>
              <a:t>Observation:</a:t>
            </a:r>
          </a:p>
          <a:p>
            <a:pPr algn="l"/>
            <a:r>
              <a:rPr lang="en-US" altLang="zh-CN" sz="1800" b="0" i="0" u="none" strike="noStrike" baseline="0" dirty="0" err="1">
                <a:latin typeface="NimbusRomNo9L-Regu"/>
              </a:rPr>
              <a:t>ChatGPT</a:t>
            </a:r>
            <a:r>
              <a:rPr lang="en-US" altLang="zh-CN" dirty="0">
                <a:latin typeface="NimbusRomNo9L-Regu"/>
              </a:rPr>
              <a:t> </a:t>
            </a:r>
            <a:r>
              <a:rPr lang="en-US" altLang="zh-CN" sz="1800" b="0" i="0" u="none" strike="noStrike" baseline="0" dirty="0">
                <a:latin typeface="NimbusRomNo9L-Regu"/>
              </a:rPr>
              <a:t>performs worse than GPT-3.5 by roughly a </a:t>
            </a:r>
            <a:r>
              <a:rPr lang="en-US" altLang="zh-CN" sz="1800" b="0" i="0" u="none" strike="noStrike" baseline="0" dirty="0">
                <a:latin typeface="CMR10"/>
              </a:rPr>
              <a:t>1% </a:t>
            </a:r>
            <a:r>
              <a:rPr lang="en-US" altLang="zh-CN" sz="1800" b="0" i="0" u="none" strike="noStrike" baseline="0" dirty="0">
                <a:latin typeface="NimbusRomNo9L-Regu"/>
              </a:rPr>
              <a:t>accuracy drop.</a:t>
            </a:r>
          </a:p>
          <a:p>
            <a:pPr algn="l"/>
            <a:r>
              <a:rPr lang="en-US" altLang="zh-CN" dirty="0">
                <a:latin typeface="NimbusRomNo9L-Regu"/>
              </a:rPr>
              <a:t>T</a:t>
            </a:r>
            <a:r>
              <a:rPr lang="en-US" altLang="zh-CN" sz="1800" b="0" i="0" u="none" strike="noStrike" baseline="0" dirty="0">
                <a:latin typeface="NimbusRomNo9L-Regu"/>
              </a:rPr>
              <a:t>he performance of </a:t>
            </a:r>
            <a:r>
              <a:rPr lang="en-US" altLang="zh-CN" sz="1800" b="0" i="0" u="none" strike="noStrike" baseline="0" dirty="0" err="1">
                <a:latin typeface="NimbusRomNo9L-Regu"/>
              </a:rPr>
              <a:t>ChatGPT</a:t>
            </a:r>
            <a:r>
              <a:rPr lang="en-US" altLang="zh-CN" sz="1800" b="0" i="0" u="none" strike="noStrike" baseline="0" dirty="0">
                <a:latin typeface="NimbusRomNo9L-Regu"/>
              </a:rPr>
              <a:t> on different classes is rather unbalanced: It performs nearly perfectly on negative samples while the performance on positively-labeled data is much worse, which leads to poor overall performance.</a:t>
            </a:r>
          </a:p>
        </p:txBody>
      </p:sp>
    </p:spTree>
    <p:extLst>
      <p:ext uri="{BB962C8B-B14F-4D97-AF65-F5344CB8AC3E}">
        <p14:creationId xmlns:p14="http://schemas.microsoft.com/office/powerpoint/2010/main" val="1776489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Experiments Results</a:t>
            </a:r>
            <a:endParaRPr kumimoji="1" lang="zh-CN" altLang="en-US" sz="32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30156D1B-5779-BA0C-85C3-7B2B519E9517}"/>
              </a:ext>
            </a:extLst>
          </p:cNvPr>
          <p:cNvSpPr txBox="1"/>
          <p:nvPr/>
        </p:nvSpPr>
        <p:spPr>
          <a:xfrm>
            <a:off x="451338" y="963053"/>
            <a:ext cx="6132540" cy="369332"/>
          </a:xfrm>
          <a:prstGeom prst="rect">
            <a:avLst/>
          </a:prstGeom>
          <a:noFill/>
        </p:spPr>
        <p:txBody>
          <a:bodyPr wrap="square" rtlCol="0">
            <a:spAutoFit/>
          </a:bodyPr>
          <a:lstStyle/>
          <a:p>
            <a:r>
              <a:rPr lang="en-US" altLang="zh-CN" sz="1800" b="0" i="0" u="none" strike="noStrike" baseline="0" dirty="0" err="1">
                <a:latin typeface="NimbusRomNo9L-Medi"/>
              </a:rPr>
              <a:t>ChatGPT</a:t>
            </a:r>
            <a:r>
              <a:rPr lang="en-US" altLang="zh-CN" sz="1800" b="0" i="0" u="none" strike="noStrike" baseline="0" dirty="0">
                <a:latin typeface="NimbusRomNo9L-Medi"/>
              </a:rPr>
              <a:t> </a:t>
            </a:r>
            <a:r>
              <a:rPr lang="en-US" altLang="zh-CN" sz="1800" b="0" i="0" u="none" strike="noStrike" baseline="0" dirty="0" err="1">
                <a:latin typeface="NimbusRomNo9L-Medi"/>
              </a:rPr>
              <a:t>v.s</a:t>
            </a:r>
            <a:r>
              <a:rPr lang="en-US" altLang="zh-CN" sz="1800" b="0" i="0" u="none" strike="noStrike" baseline="0" dirty="0">
                <a:latin typeface="NimbusRomNo9L-Medi"/>
              </a:rPr>
              <a:t>. Full-Set or Few-Shot Fine-Tuning</a:t>
            </a:r>
            <a:endParaRPr kumimoji="1" lang="zh-CN" altLang="en-US" sz="3200"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93707EF9-D23B-C49D-20C2-92D03D6045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85167" y="1475380"/>
            <a:ext cx="9021665" cy="3425238"/>
          </a:xfrm>
          <a:prstGeom prst="rect">
            <a:avLst/>
          </a:prstGeom>
        </p:spPr>
      </p:pic>
      <p:sp>
        <p:nvSpPr>
          <p:cNvPr id="6" name="文本框 5">
            <a:extLst>
              <a:ext uri="{FF2B5EF4-FFF2-40B4-BE49-F238E27FC236}">
                <a16:creationId xmlns:a16="http://schemas.microsoft.com/office/drawing/2014/main" id="{EBD2DC69-14ED-AAF2-0EAB-C8B3D32433D9}"/>
              </a:ext>
            </a:extLst>
          </p:cNvPr>
          <p:cNvSpPr txBox="1"/>
          <p:nvPr/>
        </p:nvSpPr>
        <p:spPr>
          <a:xfrm>
            <a:off x="847040" y="5050446"/>
            <a:ext cx="10497912" cy="923330"/>
          </a:xfrm>
          <a:prstGeom prst="rect">
            <a:avLst/>
          </a:prstGeom>
          <a:noFill/>
        </p:spPr>
        <p:txBody>
          <a:bodyPr wrap="square">
            <a:spAutoFit/>
          </a:bodyPr>
          <a:lstStyle/>
          <a:p>
            <a:pPr algn="l"/>
            <a:r>
              <a:rPr lang="en-US" altLang="zh-CN" b="1" dirty="0">
                <a:latin typeface="NimbusRomNo9L-Regu"/>
              </a:rPr>
              <a:t>Conclusion:</a:t>
            </a:r>
          </a:p>
          <a:p>
            <a:pPr algn="l"/>
            <a:r>
              <a:rPr lang="en-US" altLang="zh-CN" sz="1800" b="0" i="0" u="none" strike="noStrike" baseline="0" dirty="0" err="1">
                <a:latin typeface="NimbusRomNo9L-Regu"/>
              </a:rPr>
              <a:t>ChatGPT</a:t>
            </a:r>
            <a:r>
              <a:rPr lang="en-US" altLang="zh-CN" sz="1800" b="0" i="0" u="none" strike="noStrike" baseline="0" dirty="0">
                <a:latin typeface="NimbusRomNo9L-Regu"/>
              </a:rPr>
              <a:t> underperforms previous fine-tuning methods in most cases, indicating that </a:t>
            </a:r>
            <a:r>
              <a:rPr lang="en-US" altLang="zh-CN" sz="1800" b="0" i="0" u="none" strike="noStrike" baseline="0" dirty="0" err="1">
                <a:latin typeface="NimbusRomNo9L-Regu"/>
              </a:rPr>
              <a:t>ChatGPT</a:t>
            </a:r>
            <a:r>
              <a:rPr lang="en-US" altLang="zh-CN" sz="1800" b="0" i="0" u="none" strike="noStrike" baseline="0" dirty="0">
                <a:latin typeface="NimbusRomNo9L-Regu"/>
              </a:rPr>
              <a:t> is still far from a perfect generalist.</a:t>
            </a:r>
          </a:p>
        </p:txBody>
      </p:sp>
    </p:spTree>
    <p:extLst>
      <p:ext uri="{BB962C8B-B14F-4D97-AF65-F5344CB8AC3E}">
        <p14:creationId xmlns:p14="http://schemas.microsoft.com/office/powerpoint/2010/main" val="2542337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Key findings and insights</a:t>
            </a:r>
            <a:endParaRPr kumimoji="1" lang="zh-CN" altLang="en-US" sz="32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022287D7-1BA5-4D6C-9ADE-8BF7CD88823D}"/>
              </a:ext>
            </a:extLst>
          </p:cNvPr>
          <p:cNvSpPr txBox="1"/>
          <p:nvPr/>
        </p:nvSpPr>
        <p:spPr>
          <a:xfrm>
            <a:off x="375138" y="889574"/>
            <a:ext cx="11667928" cy="4305730"/>
          </a:xfrm>
          <a:prstGeom prst="rect">
            <a:avLst/>
          </a:prstGeom>
          <a:noFill/>
        </p:spPr>
        <p:txBody>
          <a:bodyPr wrap="square" rtlCol="0">
            <a:spAutoFit/>
          </a:bodyPr>
          <a:lstStyle/>
          <a:p>
            <a:pPr marL="742950" lvl="1" indent="-285750">
              <a:lnSpc>
                <a:spcPct val="200000"/>
              </a:lnSpc>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Although </a:t>
            </a:r>
            <a:r>
              <a:rPr kumimoji="1" lang="en-US" altLang="zh-CN" sz="2000" dirty="0" err="1">
                <a:latin typeface="Arial" panose="020B0604020202020204" pitchFamily="34" charset="0"/>
                <a:cs typeface="Arial" panose="020B0604020202020204" pitchFamily="34" charset="0"/>
              </a:rPr>
              <a:t>ChatGPT</a:t>
            </a:r>
            <a:r>
              <a:rPr kumimoji="1" lang="en-US" altLang="zh-CN" sz="2000" dirty="0">
                <a:latin typeface="Arial" panose="020B0604020202020204" pitchFamily="34" charset="0"/>
                <a:cs typeface="Arial" panose="020B0604020202020204" pitchFamily="34" charset="0"/>
              </a:rPr>
              <a:t> shows capability as a generalist model on multiple tasks, it performs worse than models that are fine-tuned on a given task</a:t>
            </a:r>
          </a:p>
          <a:p>
            <a:pPr marL="742950" lvl="1" indent="-285750">
              <a:lnSpc>
                <a:spcPct val="200000"/>
              </a:lnSpc>
              <a:buFont typeface="Arial" panose="020B0604020202020204" pitchFamily="34" charset="0"/>
              <a:buChar char="•"/>
            </a:pPr>
            <a:r>
              <a:rPr kumimoji="1" lang="en-US" altLang="zh-CN" sz="2000" dirty="0" err="1">
                <a:latin typeface="Arial" panose="020B0604020202020204" pitchFamily="34" charset="0"/>
                <a:cs typeface="Arial" panose="020B0604020202020204" pitchFamily="34" charset="0"/>
              </a:rPr>
              <a:t>ChatGPT</a:t>
            </a:r>
            <a:r>
              <a:rPr kumimoji="1" lang="en-US" altLang="zh-CN" sz="2000" dirty="0">
                <a:latin typeface="Arial" panose="020B0604020202020204" pitchFamily="34" charset="0"/>
                <a:cs typeface="Arial" panose="020B0604020202020204" pitchFamily="34" charset="0"/>
              </a:rPr>
              <a:t> show superior reasoning capability in </a:t>
            </a:r>
            <a:r>
              <a:rPr kumimoji="1" lang="en-US" altLang="zh-CN" sz="2000" b="1" i="1" dirty="0">
                <a:latin typeface="Arial" panose="020B0604020202020204" pitchFamily="34" charset="0"/>
                <a:cs typeface="Arial" panose="020B0604020202020204" pitchFamily="34" charset="0"/>
              </a:rPr>
              <a:t>arithmetic reasoning tasks</a:t>
            </a:r>
            <a:r>
              <a:rPr kumimoji="1" lang="en-US" altLang="zh-CN" sz="2000" dirty="0">
                <a:latin typeface="Arial" panose="020B0604020202020204" pitchFamily="34" charset="0"/>
                <a:cs typeface="Arial" panose="020B0604020202020204" pitchFamily="34" charset="0"/>
              </a:rPr>
              <a:t>. However, </a:t>
            </a:r>
            <a:r>
              <a:rPr kumimoji="1" lang="en-US" altLang="zh-CN" sz="2000" dirty="0" err="1">
                <a:latin typeface="Arial" panose="020B0604020202020204" pitchFamily="34" charset="0"/>
                <a:cs typeface="Arial" panose="020B0604020202020204" pitchFamily="34" charset="0"/>
              </a:rPr>
              <a:t>ChatGPT</a:t>
            </a:r>
            <a:r>
              <a:rPr kumimoji="1" lang="en-US" altLang="zh-CN" sz="2000" dirty="0">
                <a:latin typeface="Arial" panose="020B0604020202020204" pitchFamily="34" charset="0"/>
                <a:cs typeface="Arial" panose="020B0604020202020204" pitchFamily="34" charset="0"/>
              </a:rPr>
              <a:t> underperforms GPT-3.5 in commonsense, symbolic, and logical reasoning tasks, </a:t>
            </a:r>
          </a:p>
          <a:p>
            <a:pPr marL="742950" lvl="1" indent="-285750">
              <a:lnSpc>
                <a:spcPct val="200000"/>
              </a:lnSpc>
              <a:buFont typeface="Arial" panose="020B0604020202020204" pitchFamily="34" charset="0"/>
              <a:buChar char="•"/>
            </a:pPr>
            <a:r>
              <a:rPr kumimoji="1" lang="en-US" altLang="zh-CN" sz="2000" dirty="0" err="1">
                <a:latin typeface="Arial" panose="020B0604020202020204" pitchFamily="34" charset="0"/>
                <a:cs typeface="Arial" panose="020B0604020202020204" pitchFamily="34" charset="0"/>
              </a:rPr>
              <a:t>ChatGPT</a:t>
            </a:r>
            <a:r>
              <a:rPr kumimoji="1" lang="en-US" altLang="zh-CN" sz="2000" dirty="0">
                <a:latin typeface="Arial" panose="020B0604020202020204" pitchFamily="34" charset="0"/>
                <a:cs typeface="Arial" panose="020B0604020202020204" pitchFamily="34" charset="0"/>
              </a:rPr>
              <a:t> outperforms GPT-3.5 for </a:t>
            </a:r>
            <a:r>
              <a:rPr kumimoji="1" lang="en-US" altLang="zh-CN" sz="2000" b="1" i="1" dirty="0">
                <a:latin typeface="Arial" panose="020B0604020202020204" pitchFamily="34" charset="0"/>
                <a:cs typeface="Arial" panose="020B0604020202020204" pitchFamily="34" charset="0"/>
              </a:rPr>
              <a:t>NLI and QA tasks </a:t>
            </a:r>
            <a:r>
              <a:rPr kumimoji="1" lang="en-US" altLang="zh-CN" sz="2000" dirty="0">
                <a:latin typeface="Arial" panose="020B0604020202020204" pitchFamily="34" charset="0"/>
                <a:cs typeface="Arial" panose="020B0604020202020204" pitchFamily="34" charset="0"/>
              </a:rPr>
              <a:t>that reasoning logical relationships within text pairs. Specifically, </a:t>
            </a:r>
            <a:r>
              <a:rPr kumimoji="1" lang="en-US" altLang="zh-CN" sz="2000" dirty="0" err="1">
                <a:latin typeface="Arial" panose="020B0604020202020204" pitchFamily="34" charset="0"/>
                <a:cs typeface="Arial" panose="020B0604020202020204" pitchFamily="34" charset="0"/>
              </a:rPr>
              <a:t>ChatGPT</a:t>
            </a:r>
            <a:r>
              <a:rPr kumimoji="1" lang="en-US" altLang="zh-CN" sz="2000" dirty="0">
                <a:latin typeface="Arial" panose="020B0604020202020204" pitchFamily="34" charset="0"/>
                <a:cs typeface="Arial" panose="020B0604020202020204" pitchFamily="34" charset="0"/>
              </a:rPr>
              <a:t> is better at handling factually consistent text (i.e., better at classifying entailment rather than non-entailment).</a:t>
            </a:r>
          </a:p>
        </p:txBody>
      </p:sp>
    </p:spTree>
    <p:extLst>
      <p:ext uri="{BB962C8B-B14F-4D97-AF65-F5344CB8AC3E}">
        <p14:creationId xmlns:p14="http://schemas.microsoft.com/office/powerpoint/2010/main" val="3017250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Key findings and insights</a:t>
            </a:r>
            <a:endParaRPr kumimoji="1" lang="zh-CN" altLang="en-US" sz="32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022287D7-1BA5-4D6C-9ADE-8BF7CD88823D}"/>
              </a:ext>
            </a:extLst>
          </p:cNvPr>
          <p:cNvSpPr txBox="1"/>
          <p:nvPr/>
        </p:nvSpPr>
        <p:spPr>
          <a:xfrm>
            <a:off x="375138" y="889574"/>
            <a:ext cx="11667928" cy="3074624"/>
          </a:xfrm>
          <a:prstGeom prst="rect">
            <a:avLst/>
          </a:prstGeom>
          <a:noFill/>
        </p:spPr>
        <p:txBody>
          <a:bodyPr wrap="square" rtlCol="0">
            <a:spAutoFit/>
          </a:bodyPr>
          <a:lstStyle/>
          <a:p>
            <a:pPr marL="742950" lvl="1" indent="-285750">
              <a:lnSpc>
                <a:spcPct val="200000"/>
              </a:lnSpc>
              <a:buFont typeface="Arial" panose="020B0604020202020204" pitchFamily="34" charset="0"/>
              <a:buChar char="•"/>
            </a:pPr>
            <a:r>
              <a:rPr kumimoji="1" lang="en-US" altLang="zh-CN" sz="2000" dirty="0" err="1">
                <a:latin typeface="Arial" panose="020B0604020202020204" pitchFamily="34" charset="0"/>
                <a:cs typeface="Arial" panose="020B0604020202020204" pitchFamily="34" charset="0"/>
              </a:rPr>
              <a:t>ChatGPT</a:t>
            </a:r>
            <a:r>
              <a:rPr kumimoji="1" lang="en-US" altLang="zh-CN" sz="2000" dirty="0">
                <a:latin typeface="Arial" panose="020B0604020202020204" pitchFamily="34" charset="0"/>
                <a:cs typeface="Arial" panose="020B0604020202020204" pitchFamily="34" charset="0"/>
              </a:rPr>
              <a:t> is superior to GPT-3.5 for </a:t>
            </a:r>
            <a:r>
              <a:rPr kumimoji="1" lang="en-US" altLang="zh-CN" sz="2000" b="1" i="1" dirty="0">
                <a:latin typeface="Arial" panose="020B0604020202020204" pitchFamily="34" charset="0"/>
                <a:cs typeface="Arial" panose="020B0604020202020204" pitchFamily="34" charset="0"/>
              </a:rPr>
              <a:t>dialogue tasks</a:t>
            </a:r>
            <a:endParaRPr kumimoji="1" lang="en-US" altLang="zh-CN" sz="2000" dirty="0">
              <a:latin typeface="Arial" panose="020B0604020202020204" pitchFamily="34" charset="0"/>
              <a:cs typeface="Arial" panose="020B0604020202020204" pitchFamily="34" charset="0"/>
            </a:endParaRPr>
          </a:p>
          <a:p>
            <a:pPr marL="742950" lvl="1" indent="-285750">
              <a:lnSpc>
                <a:spcPct val="200000"/>
              </a:lnSpc>
              <a:buFont typeface="Arial" panose="020B0604020202020204" pitchFamily="34" charset="0"/>
              <a:buChar char="•"/>
            </a:pPr>
            <a:r>
              <a:rPr kumimoji="1" lang="en-US" altLang="zh-CN" sz="2000" dirty="0" err="1">
                <a:latin typeface="Arial" panose="020B0604020202020204" pitchFamily="34" charset="0"/>
                <a:cs typeface="Arial" panose="020B0604020202020204" pitchFamily="34" charset="0"/>
              </a:rPr>
              <a:t>ChatGPT</a:t>
            </a:r>
            <a:r>
              <a:rPr kumimoji="1" lang="en-US" altLang="zh-CN" sz="2000" dirty="0">
                <a:latin typeface="Arial" panose="020B0604020202020204" pitchFamily="34" charset="0"/>
                <a:cs typeface="Arial" panose="020B0604020202020204" pitchFamily="34" charset="0"/>
              </a:rPr>
              <a:t> generates longer summaries and performs worse than GPT-3.5 for </a:t>
            </a:r>
            <a:r>
              <a:rPr kumimoji="1" lang="en-US" altLang="zh-CN" sz="2000" b="1" i="1" dirty="0">
                <a:latin typeface="Arial" panose="020B0604020202020204" pitchFamily="34" charset="0"/>
                <a:cs typeface="Arial" panose="020B0604020202020204" pitchFamily="34" charset="0"/>
              </a:rPr>
              <a:t>summarization tasks</a:t>
            </a:r>
            <a:r>
              <a:rPr kumimoji="1" lang="en-US" altLang="zh-CN" sz="2000" dirty="0">
                <a:latin typeface="Arial" panose="020B0604020202020204" pitchFamily="34" charset="0"/>
                <a:cs typeface="Arial" panose="020B0604020202020204" pitchFamily="34" charset="0"/>
              </a:rPr>
              <a:t>. However, explicitly limiting summary length harms the summarization quality</a:t>
            </a:r>
          </a:p>
          <a:p>
            <a:pPr marL="742950" lvl="1" indent="-285750">
              <a:lnSpc>
                <a:spcPct val="200000"/>
              </a:lnSpc>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both </a:t>
            </a:r>
            <a:r>
              <a:rPr kumimoji="1" lang="en-US" altLang="zh-CN" sz="2000" dirty="0" err="1">
                <a:latin typeface="Arial" panose="020B0604020202020204" pitchFamily="34" charset="0"/>
                <a:cs typeface="Arial" panose="020B0604020202020204" pitchFamily="34" charset="0"/>
              </a:rPr>
              <a:t>ChatGPT</a:t>
            </a:r>
            <a:r>
              <a:rPr kumimoji="1" lang="en-US" altLang="zh-CN" sz="2000" dirty="0">
                <a:latin typeface="Arial" panose="020B0604020202020204" pitchFamily="34" charset="0"/>
                <a:cs typeface="Arial" panose="020B0604020202020204" pitchFamily="34" charset="0"/>
              </a:rPr>
              <a:t> and GPT-3.5 face challenges on certain tasks such as </a:t>
            </a:r>
            <a:r>
              <a:rPr kumimoji="1" lang="en-US" altLang="zh-CN" sz="2000" b="1" i="1" dirty="0">
                <a:latin typeface="Arial" panose="020B0604020202020204" pitchFamily="34" charset="0"/>
                <a:cs typeface="Arial" panose="020B0604020202020204" pitchFamily="34" charset="0"/>
              </a:rPr>
              <a:t>sequence tagging</a:t>
            </a:r>
          </a:p>
          <a:p>
            <a:pPr marL="742950" lvl="1" indent="-285750">
              <a:lnSpc>
                <a:spcPct val="200000"/>
              </a:lnSpc>
              <a:buFont typeface="Arial" panose="020B0604020202020204" pitchFamily="34" charset="0"/>
              <a:buChar char="•"/>
            </a:pPr>
            <a:r>
              <a:rPr kumimoji="1" lang="en-US" altLang="zh-CN" sz="2000" dirty="0" err="1">
                <a:latin typeface="Arial" panose="020B0604020202020204" pitchFamily="34" charset="0"/>
                <a:cs typeface="Arial" panose="020B0604020202020204" pitchFamily="34" charset="0"/>
              </a:rPr>
              <a:t>ChatGPT’s</a:t>
            </a:r>
            <a:r>
              <a:rPr kumimoji="1" lang="en-US" altLang="zh-CN" sz="2000" dirty="0">
                <a:latin typeface="Arial" panose="020B0604020202020204" pitchFamily="34" charset="0"/>
                <a:cs typeface="Arial" panose="020B0604020202020204" pitchFamily="34" charset="0"/>
              </a:rPr>
              <a:t> </a:t>
            </a:r>
            <a:r>
              <a:rPr kumimoji="1" lang="en-US" altLang="zh-CN" sz="2000" b="1" i="1" dirty="0">
                <a:latin typeface="Arial" panose="020B0604020202020204" pitchFamily="34" charset="0"/>
                <a:cs typeface="Arial" panose="020B0604020202020204" pitchFamily="34" charset="0"/>
              </a:rPr>
              <a:t>sentiment analysis </a:t>
            </a:r>
            <a:r>
              <a:rPr kumimoji="1" lang="en-US" altLang="zh-CN" sz="2000" dirty="0">
                <a:latin typeface="Arial" panose="020B0604020202020204" pitchFamily="34" charset="0"/>
                <a:cs typeface="Arial" panose="020B0604020202020204" pitchFamily="34" charset="0"/>
              </a:rPr>
              <a:t>ability comes close to that of GPT-3.5</a:t>
            </a:r>
          </a:p>
        </p:txBody>
      </p:sp>
    </p:spTree>
    <p:extLst>
      <p:ext uri="{BB962C8B-B14F-4D97-AF65-F5344CB8AC3E}">
        <p14:creationId xmlns:p14="http://schemas.microsoft.com/office/powerpoint/2010/main" val="4191881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750DC06-25E4-E049-9C6E-0F98D49BB68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Conclusion</a:t>
            </a:r>
            <a:endParaRPr kumimoji="1" lang="zh-CN" altLang="en-US" sz="3200" dirty="0">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A6C20BC7-7174-4B4D-B0C2-F01840094F5D}"/>
              </a:ext>
            </a:extLst>
          </p:cNvPr>
          <p:cNvSpPr>
            <a:spLocks noGrp="1"/>
          </p:cNvSpPr>
          <p:nvPr>
            <p:ph type="sldNum" sz="quarter" idx="12"/>
          </p:nvPr>
        </p:nvSpPr>
        <p:spPr/>
        <p:txBody>
          <a:bodyPr/>
          <a:lstStyle/>
          <a:p>
            <a:fld id="{74C91E74-D349-BD43-AC69-3A2B4D708F32}" type="slidenum">
              <a:rPr kumimoji="1" lang="zh-CN" altLang="en-US" smtClean="0"/>
              <a:t>35</a:t>
            </a:fld>
            <a:endParaRPr kumimoji="1" lang="zh-CN" altLang="en-US"/>
          </a:p>
        </p:txBody>
      </p:sp>
      <p:sp>
        <p:nvSpPr>
          <p:cNvPr id="10" name="文本框 9">
            <a:extLst>
              <a:ext uri="{FF2B5EF4-FFF2-40B4-BE49-F238E27FC236}">
                <a16:creationId xmlns:a16="http://schemas.microsoft.com/office/drawing/2014/main" id="{65FF5773-740C-AF4C-B82B-92BE13BACC86}"/>
              </a:ext>
            </a:extLst>
          </p:cNvPr>
          <p:cNvSpPr txBox="1"/>
          <p:nvPr/>
        </p:nvSpPr>
        <p:spPr>
          <a:xfrm>
            <a:off x="375138" y="889574"/>
            <a:ext cx="11667928" cy="4305730"/>
          </a:xfrm>
          <a:prstGeom prst="rect">
            <a:avLst/>
          </a:prstGeom>
          <a:noFill/>
        </p:spPr>
        <p:txBody>
          <a:bodyPr wrap="square" rtlCol="0">
            <a:spAutoFit/>
          </a:bodyPr>
          <a:lstStyle/>
          <a:p>
            <a:pPr marL="742950" lvl="1" indent="-285750">
              <a:lnSpc>
                <a:spcPct val="200000"/>
              </a:lnSpc>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We have empirically studied the zero-shot learning capabilities of </a:t>
            </a:r>
            <a:r>
              <a:rPr kumimoji="1" lang="en-US" altLang="zh-CN" sz="2000" dirty="0" err="1">
                <a:latin typeface="Arial" panose="020B0604020202020204" pitchFamily="34" charset="0"/>
                <a:cs typeface="Arial" panose="020B0604020202020204" pitchFamily="34" charset="0"/>
              </a:rPr>
              <a:t>ChatGPT</a:t>
            </a:r>
            <a:r>
              <a:rPr kumimoji="1" lang="en-US" altLang="zh-CN" sz="2000" dirty="0">
                <a:latin typeface="Arial" panose="020B0604020202020204" pitchFamily="34" charset="0"/>
                <a:cs typeface="Arial" panose="020B0604020202020204" pitchFamily="34" charset="0"/>
              </a:rPr>
              <a:t> on a large, diverse collection of datasets covering representative task categories</a:t>
            </a:r>
          </a:p>
          <a:p>
            <a:pPr marL="742950" lvl="1" indent="-285750">
              <a:lnSpc>
                <a:spcPct val="200000"/>
              </a:lnSpc>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Extensive experimental results and analysis demonstrated the effectiveness and current limitations of </a:t>
            </a:r>
            <a:r>
              <a:rPr kumimoji="1" lang="en-US" altLang="zh-CN" sz="2000" dirty="0" err="1">
                <a:latin typeface="Arial" panose="020B0604020202020204" pitchFamily="34" charset="0"/>
                <a:cs typeface="Arial" panose="020B0604020202020204" pitchFamily="34" charset="0"/>
              </a:rPr>
              <a:t>ChatGPT</a:t>
            </a:r>
            <a:r>
              <a:rPr kumimoji="1" lang="en-US" altLang="zh-CN" sz="2000" dirty="0">
                <a:latin typeface="Arial" panose="020B0604020202020204" pitchFamily="34" charset="0"/>
                <a:cs typeface="Arial" panose="020B0604020202020204" pitchFamily="34" charset="0"/>
              </a:rPr>
              <a:t> in different types of NLP tasks</a:t>
            </a:r>
          </a:p>
          <a:p>
            <a:pPr marL="742950" lvl="1" indent="-285750">
              <a:lnSpc>
                <a:spcPct val="200000"/>
              </a:lnSpc>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For example, as a powerful generalist model, on one hand, </a:t>
            </a:r>
            <a:r>
              <a:rPr kumimoji="1" lang="en-US" altLang="zh-CN" sz="2000" dirty="0" err="1">
                <a:latin typeface="Arial" panose="020B0604020202020204" pitchFamily="34" charset="0"/>
                <a:cs typeface="Arial" panose="020B0604020202020204" pitchFamily="34" charset="0"/>
              </a:rPr>
              <a:t>ChatGPT</a:t>
            </a:r>
            <a:r>
              <a:rPr kumimoji="1" lang="en-US" altLang="zh-CN" sz="2000" dirty="0">
                <a:latin typeface="Arial" panose="020B0604020202020204" pitchFamily="34" charset="0"/>
                <a:cs typeface="Arial" panose="020B0604020202020204" pitchFamily="34" charset="0"/>
              </a:rPr>
              <a:t> is good at </a:t>
            </a:r>
            <a:r>
              <a:rPr kumimoji="1" lang="en-US" altLang="zh-CN" sz="2000" b="1" dirty="0">
                <a:latin typeface="Arial" panose="020B0604020202020204" pitchFamily="34" charset="0"/>
                <a:cs typeface="Arial" panose="020B0604020202020204" pitchFamily="34" charset="0"/>
              </a:rPr>
              <a:t>reasoning and dialogue tasks</a:t>
            </a:r>
            <a:r>
              <a:rPr kumimoji="1" lang="en-US" altLang="zh-CN" sz="2000" dirty="0">
                <a:latin typeface="Arial" panose="020B0604020202020204" pitchFamily="34" charset="0"/>
                <a:cs typeface="Arial" panose="020B0604020202020204" pitchFamily="34" charset="0"/>
              </a:rPr>
              <a:t>; on the other hand, </a:t>
            </a:r>
            <a:r>
              <a:rPr kumimoji="1" lang="en-US" altLang="zh-CN" sz="2000" dirty="0" err="1">
                <a:latin typeface="Arial" panose="020B0604020202020204" pitchFamily="34" charset="0"/>
                <a:cs typeface="Arial" panose="020B0604020202020204" pitchFamily="34" charset="0"/>
              </a:rPr>
              <a:t>ChatGPT</a:t>
            </a:r>
            <a:r>
              <a:rPr kumimoji="1" lang="en-US" altLang="zh-CN" sz="2000" dirty="0">
                <a:latin typeface="Arial" panose="020B0604020202020204" pitchFamily="34" charset="0"/>
                <a:cs typeface="Arial" panose="020B0604020202020204" pitchFamily="34" charset="0"/>
              </a:rPr>
              <a:t> still faces challenges when solving specific tasks, such as </a:t>
            </a:r>
            <a:r>
              <a:rPr kumimoji="1" lang="en-US" altLang="zh-CN" sz="2000" b="1" dirty="0">
                <a:latin typeface="Arial" panose="020B0604020202020204" pitchFamily="34" charset="0"/>
                <a:cs typeface="Arial" panose="020B0604020202020204" pitchFamily="34" charset="0"/>
              </a:rPr>
              <a:t>sequence tagging</a:t>
            </a:r>
          </a:p>
        </p:txBody>
      </p:sp>
    </p:spTree>
    <p:extLst>
      <p:ext uri="{BB962C8B-B14F-4D97-AF65-F5344CB8AC3E}">
        <p14:creationId xmlns:p14="http://schemas.microsoft.com/office/powerpoint/2010/main" val="3173502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Introduction</a:t>
            </a:r>
            <a:endParaRPr kumimoji="1" lang="zh-CN" altLang="en-US" sz="32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022287D7-1BA5-4D6C-9ADE-8BF7CD88823D}"/>
              </a:ext>
            </a:extLst>
          </p:cNvPr>
          <p:cNvSpPr txBox="1"/>
          <p:nvPr/>
        </p:nvSpPr>
        <p:spPr>
          <a:xfrm>
            <a:off x="375138" y="889574"/>
            <a:ext cx="11667928" cy="5536837"/>
          </a:xfrm>
          <a:prstGeom prst="rect">
            <a:avLst/>
          </a:prstGeom>
          <a:noFill/>
        </p:spPr>
        <p:txBody>
          <a:bodyPr wrap="square" rtlCol="0">
            <a:spAutoFit/>
          </a:bodyPr>
          <a:lstStyle/>
          <a:p>
            <a:pPr marL="742950" lvl="1" indent="-285750">
              <a:lnSpc>
                <a:spcPct val="200000"/>
              </a:lnSpc>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we study the zero-shot learning capability of </a:t>
            </a:r>
            <a:r>
              <a:rPr kumimoji="1" lang="en-US" altLang="zh-CN" sz="2000" dirty="0" err="1">
                <a:latin typeface="Arial" panose="020B0604020202020204" pitchFamily="34" charset="0"/>
                <a:cs typeface="Arial" panose="020B0604020202020204" pitchFamily="34" charset="0"/>
              </a:rPr>
              <a:t>ChatGPT</a:t>
            </a:r>
            <a:r>
              <a:rPr kumimoji="1" lang="en-US" altLang="zh-CN" sz="2000" dirty="0">
                <a:latin typeface="Arial" panose="020B0604020202020204" pitchFamily="34" charset="0"/>
                <a:cs typeface="Arial" panose="020B0604020202020204" pitchFamily="34" charset="0"/>
              </a:rPr>
              <a:t> by evaluating it on 7 task categories: </a:t>
            </a:r>
            <a:r>
              <a:rPr kumimoji="1" lang="en-US" altLang="zh-CN" sz="2000" b="1" dirty="0">
                <a:latin typeface="Arial" panose="020B0604020202020204" pitchFamily="34" charset="0"/>
                <a:cs typeface="Arial" panose="020B0604020202020204" pitchFamily="34" charset="0"/>
              </a:rPr>
              <a:t>reasoning, natural language inference, question answering, dialogue, summarization, named entity recognition, and sentiment analysis</a:t>
            </a:r>
          </a:p>
          <a:p>
            <a:pPr marL="742950" lvl="1" indent="-285750">
              <a:lnSpc>
                <a:spcPct val="200000"/>
              </a:lnSpc>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we aim to answer the following research questions:</a:t>
            </a:r>
          </a:p>
          <a:p>
            <a:pPr marL="1200150" lvl="2" indent="-285750">
              <a:lnSpc>
                <a:spcPct val="200000"/>
              </a:lnSpc>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Is </a:t>
            </a:r>
            <a:r>
              <a:rPr kumimoji="1" lang="en-US" altLang="zh-CN" sz="2000" dirty="0" err="1">
                <a:latin typeface="Arial" panose="020B0604020202020204" pitchFamily="34" charset="0"/>
                <a:cs typeface="Arial" panose="020B0604020202020204" pitchFamily="34" charset="0"/>
              </a:rPr>
              <a:t>ChatGPT</a:t>
            </a:r>
            <a:r>
              <a:rPr kumimoji="1" lang="en-US" altLang="zh-CN" sz="2000" dirty="0">
                <a:latin typeface="Arial" panose="020B0604020202020204" pitchFamily="34" charset="0"/>
                <a:cs typeface="Arial" panose="020B0604020202020204" pitchFamily="34" charset="0"/>
              </a:rPr>
              <a:t> a general-purpose NLP task solver? On what types of tasks does </a:t>
            </a:r>
            <a:r>
              <a:rPr kumimoji="1" lang="en-US" altLang="zh-CN" sz="2000" dirty="0" err="1">
                <a:latin typeface="Arial" panose="020B0604020202020204" pitchFamily="34" charset="0"/>
                <a:cs typeface="Arial" panose="020B0604020202020204" pitchFamily="34" charset="0"/>
              </a:rPr>
              <a:t>ChatGPT</a:t>
            </a:r>
            <a:r>
              <a:rPr kumimoji="1" lang="en-US" altLang="zh-CN" sz="2000" dirty="0">
                <a:latin typeface="Arial" panose="020B0604020202020204" pitchFamily="34" charset="0"/>
                <a:cs typeface="Arial" panose="020B0604020202020204" pitchFamily="34" charset="0"/>
              </a:rPr>
              <a:t> perform well?</a:t>
            </a:r>
          </a:p>
          <a:p>
            <a:pPr marL="1200150" lvl="2" indent="-285750">
              <a:lnSpc>
                <a:spcPct val="200000"/>
              </a:lnSpc>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If </a:t>
            </a:r>
            <a:r>
              <a:rPr kumimoji="1" lang="en-US" altLang="zh-CN" sz="2000" dirty="0" err="1">
                <a:latin typeface="Arial" panose="020B0604020202020204" pitchFamily="34" charset="0"/>
                <a:cs typeface="Arial" panose="020B0604020202020204" pitchFamily="34" charset="0"/>
              </a:rPr>
              <a:t>ChatGPT</a:t>
            </a:r>
            <a:r>
              <a:rPr kumimoji="1" lang="en-US" altLang="zh-CN" sz="2000" dirty="0">
                <a:latin typeface="Arial" panose="020B0604020202020204" pitchFamily="34" charset="0"/>
                <a:cs typeface="Arial" panose="020B0604020202020204" pitchFamily="34" charset="0"/>
              </a:rPr>
              <a:t> fell behind other models on certain tasks, why?</a:t>
            </a:r>
          </a:p>
          <a:p>
            <a:pPr marL="742950" lvl="1" indent="-285750">
              <a:lnSpc>
                <a:spcPct val="200000"/>
              </a:lnSpc>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we compare the performance of </a:t>
            </a:r>
            <a:r>
              <a:rPr kumimoji="1" lang="en-US" altLang="zh-CN" sz="2000" dirty="0" err="1">
                <a:latin typeface="Arial" panose="020B0604020202020204" pitchFamily="34" charset="0"/>
                <a:cs typeface="Arial" panose="020B0604020202020204" pitchFamily="34" charset="0"/>
              </a:rPr>
              <a:t>ChatGPT</a:t>
            </a:r>
            <a:r>
              <a:rPr kumimoji="1" lang="en-US" altLang="zh-CN" sz="2000" dirty="0">
                <a:latin typeface="Arial" panose="020B0604020202020204" pitchFamily="34" charset="0"/>
                <a:cs typeface="Arial" panose="020B0604020202020204" pitchFamily="34" charset="0"/>
              </a:rPr>
              <a:t> and the most advanced GPT-3.5 model (text-davinci-003). Besides, we report zero-shot, fine-tuned, or few-shot fine-tuned results from recent work</a:t>
            </a:r>
          </a:p>
        </p:txBody>
      </p:sp>
    </p:spTree>
    <p:extLst>
      <p:ext uri="{BB962C8B-B14F-4D97-AF65-F5344CB8AC3E}">
        <p14:creationId xmlns:p14="http://schemas.microsoft.com/office/powerpoint/2010/main" val="3691893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Methodology</a:t>
            </a:r>
            <a:endParaRPr kumimoji="1" lang="zh-CN" altLang="en-US" sz="32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022287D7-1BA5-4D6C-9ADE-8BF7CD88823D}"/>
                  </a:ext>
                </a:extLst>
              </p:cNvPr>
              <p:cNvSpPr txBox="1"/>
              <p:nvPr/>
            </p:nvSpPr>
            <p:spPr>
              <a:xfrm>
                <a:off x="375138" y="889574"/>
                <a:ext cx="11667928" cy="4921284"/>
              </a:xfrm>
              <a:prstGeom prst="rect">
                <a:avLst/>
              </a:prstGeom>
              <a:noFill/>
            </p:spPr>
            <p:txBody>
              <a:bodyPr wrap="square" rtlCol="0">
                <a:spAutoFit/>
              </a:bodyPr>
              <a:lstStyle/>
              <a:p>
                <a:pPr marL="742950" lvl="1" indent="-285750">
                  <a:lnSpc>
                    <a:spcPct val="200000"/>
                  </a:lnSpc>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Given a task instruction </a:t>
                </a:r>
                <a14:m>
                  <m:oMath xmlns:m="http://schemas.openxmlformats.org/officeDocument/2006/math">
                    <m:r>
                      <a:rPr kumimoji="1" lang="en-US" altLang="zh-CN" sz="2000" i="1" dirty="0" smtClean="0">
                        <a:latin typeface="Cambria Math" panose="02040503050406030204" pitchFamily="18" charset="0"/>
                        <a:cs typeface="Arial" panose="020B0604020202020204" pitchFamily="34" charset="0"/>
                      </a:rPr>
                      <m:t>𝑃</m:t>
                    </m:r>
                  </m:oMath>
                </a14:m>
                <a:r>
                  <a:rPr kumimoji="1" lang="en-US" altLang="zh-CN" sz="2000" dirty="0">
                    <a:latin typeface="Arial" panose="020B0604020202020204" pitchFamily="34" charset="0"/>
                    <a:cs typeface="Arial" panose="020B0604020202020204" pitchFamily="34" charset="0"/>
                  </a:rPr>
                  <a:t> and a test problem </a:t>
                </a:r>
                <a14:m>
                  <m:oMath xmlns:m="http://schemas.openxmlformats.org/officeDocument/2006/math">
                    <m:r>
                      <a:rPr kumimoji="1" lang="en-US" altLang="zh-CN" sz="2000" i="1" dirty="0" smtClean="0">
                        <a:latin typeface="Cambria Math" panose="02040503050406030204" pitchFamily="18" charset="0"/>
                        <a:cs typeface="Arial" panose="020B0604020202020204" pitchFamily="34" charset="0"/>
                      </a:rPr>
                      <m:t>𝑋</m:t>
                    </m:r>
                  </m:oMath>
                </a14:m>
                <a:r>
                  <a:rPr kumimoji="1" lang="en-US" altLang="zh-CN" sz="2000" dirty="0">
                    <a:latin typeface="Arial" panose="020B0604020202020204" pitchFamily="34" charset="0"/>
                    <a:cs typeface="Arial" panose="020B0604020202020204" pitchFamily="34" charset="0"/>
                  </a:rPr>
                  <a:t> that are concatenated as the input, the model </a:t>
                </a:r>
                <a14:m>
                  <m:oMath xmlns:m="http://schemas.openxmlformats.org/officeDocument/2006/math">
                    <m:r>
                      <a:rPr kumimoji="1" lang="en-US" altLang="zh-CN" sz="2000" i="1" dirty="0" smtClean="0">
                        <a:latin typeface="Cambria Math" panose="02040503050406030204" pitchFamily="18" charset="0"/>
                        <a:cs typeface="Arial" panose="020B0604020202020204" pitchFamily="34" charset="0"/>
                      </a:rPr>
                      <m:t>𝑓</m:t>
                    </m:r>
                  </m:oMath>
                </a14:m>
                <a:r>
                  <a:rPr kumimoji="1" lang="en-US" altLang="zh-CN" sz="2000" dirty="0">
                    <a:latin typeface="Arial" panose="020B0604020202020204" pitchFamily="34" charset="0"/>
                    <a:cs typeface="Arial" panose="020B0604020202020204" pitchFamily="34" charset="0"/>
                  </a:rPr>
                  <a:t> is expected to generate a target text </a:t>
                </a:r>
                <a14:m>
                  <m:oMath xmlns:m="http://schemas.openxmlformats.org/officeDocument/2006/math">
                    <m:r>
                      <a:rPr kumimoji="1" lang="en-US" altLang="zh-CN" sz="2000" b="0" i="1" smtClean="0">
                        <a:latin typeface="Cambria Math" panose="02040503050406030204" pitchFamily="18" charset="0"/>
                        <a:cs typeface="Arial" panose="020B0604020202020204" pitchFamily="34" charset="0"/>
                      </a:rPr>
                      <m:t>𝑌</m:t>
                    </m:r>
                    <m:r>
                      <a:rPr kumimoji="1" lang="en-US" altLang="zh-CN" sz="2000" b="0" i="1" smtClean="0">
                        <a:latin typeface="Cambria Math" panose="02040503050406030204" pitchFamily="18" charset="0"/>
                        <a:cs typeface="Arial" panose="020B0604020202020204" pitchFamily="34" charset="0"/>
                      </a:rPr>
                      <m:t>=</m:t>
                    </m:r>
                    <m:r>
                      <a:rPr kumimoji="1" lang="en-US" altLang="zh-CN" sz="2000" b="0" i="1" smtClean="0">
                        <a:latin typeface="Cambria Math" panose="02040503050406030204" pitchFamily="18" charset="0"/>
                        <a:cs typeface="Arial" panose="020B0604020202020204" pitchFamily="34" charset="0"/>
                      </a:rPr>
                      <m:t>𝑓</m:t>
                    </m:r>
                    <m:r>
                      <a:rPr kumimoji="1" lang="en-US" altLang="zh-CN" sz="2000" b="0" i="1" smtClean="0">
                        <a:latin typeface="Cambria Math" panose="02040503050406030204" pitchFamily="18" charset="0"/>
                        <a:cs typeface="Arial" panose="020B0604020202020204" pitchFamily="34" charset="0"/>
                      </a:rPr>
                      <m:t>(</m:t>
                    </m:r>
                    <m:r>
                      <a:rPr kumimoji="1" lang="en-US" altLang="zh-CN" sz="2000" b="0" i="1" smtClean="0">
                        <a:latin typeface="Cambria Math" panose="02040503050406030204" pitchFamily="18" charset="0"/>
                        <a:cs typeface="Arial" panose="020B0604020202020204" pitchFamily="34" charset="0"/>
                      </a:rPr>
                      <m:t>𝑃</m:t>
                    </m:r>
                    <m:r>
                      <a:rPr kumimoji="1" lang="en-US" altLang="zh-CN" sz="2000" b="0" i="1" smtClean="0">
                        <a:latin typeface="Cambria Math" panose="02040503050406030204" pitchFamily="18" charset="0"/>
                        <a:cs typeface="Arial" panose="020B0604020202020204" pitchFamily="34" charset="0"/>
                      </a:rPr>
                      <m:t>,</m:t>
                    </m:r>
                    <m:r>
                      <a:rPr kumimoji="1" lang="en-US" altLang="zh-CN" sz="2000" b="0" i="1" smtClean="0">
                        <a:latin typeface="Cambria Math" panose="02040503050406030204" pitchFamily="18" charset="0"/>
                        <a:cs typeface="Arial" panose="020B0604020202020204" pitchFamily="34" charset="0"/>
                      </a:rPr>
                      <m:t>𝑋</m:t>
                    </m:r>
                    <m:r>
                      <a:rPr kumimoji="1" lang="en-US" altLang="zh-CN" sz="2000" b="0" i="1" smtClean="0">
                        <a:latin typeface="Cambria Math" panose="02040503050406030204" pitchFamily="18" charset="0"/>
                        <a:cs typeface="Arial" panose="020B0604020202020204" pitchFamily="34" charset="0"/>
                      </a:rPr>
                      <m:t>)</m:t>
                    </m:r>
                  </m:oMath>
                </a14:m>
                <a:r>
                  <a:rPr kumimoji="1" lang="en-US" altLang="zh-CN" sz="2000" dirty="0">
                    <a:latin typeface="Arial" panose="020B0604020202020204" pitchFamily="34" charset="0"/>
                    <a:cs typeface="Arial" panose="020B0604020202020204" pitchFamily="34" charset="0"/>
                  </a:rPr>
                  <a:t> to address the test problem</a:t>
                </a:r>
              </a:p>
              <a:p>
                <a:pPr marL="742950" lvl="1" indent="-285750">
                  <a:lnSpc>
                    <a:spcPct val="200000"/>
                  </a:lnSpc>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As for six different categories of tasks (sentiment analysis, natural language inference, named entity recognition, question answering, dialogue, and summarization), we use the single-stage prompting method.</a:t>
                </a:r>
              </a:p>
              <a:p>
                <a:pPr marL="742950" lvl="1" indent="-285750">
                  <a:lnSpc>
                    <a:spcPct val="200000"/>
                  </a:lnSpc>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As for reasoning task, we use both single-stage and also the two-stage prompting with </a:t>
                </a:r>
                <a:r>
                  <a:rPr kumimoji="1" lang="en-US" altLang="zh-CN" sz="2000" b="1" i="1" dirty="0">
                    <a:latin typeface="Arial" panose="020B0604020202020204" pitchFamily="34" charset="0"/>
                    <a:cs typeface="Arial" panose="020B0604020202020204" pitchFamily="34" charset="0"/>
                  </a:rPr>
                  <a:t>chain-of-thought(</a:t>
                </a:r>
                <a:r>
                  <a:rPr kumimoji="1" lang="en-US" altLang="zh-CN" sz="2000" b="1" i="1" dirty="0" err="1">
                    <a:latin typeface="Arial" panose="020B0604020202020204" pitchFamily="34" charset="0"/>
                    <a:cs typeface="Arial" panose="020B0604020202020204" pitchFamily="34" charset="0"/>
                  </a:rPr>
                  <a:t>CoT</a:t>
                </a:r>
                <a:r>
                  <a:rPr kumimoji="1" lang="en-US" altLang="zh-CN" sz="2000" b="1" i="1" dirty="0">
                    <a:latin typeface="Arial" panose="020B0604020202020204" pitchFamily="34" charset="0"/>
                    <a:cs typeface="Arial" panose="020B0604020202020204" pitchFamily="34" charset="0"/>
                  </a:rPr>
                  <a:t>)</a:t>
                </a:r>
              </a:p>
              <a:p>
                <a:pPr marL="742950" lvl="1" indent="-285750">
                  <a:lnSpc>
                    <a:spcPct val="200000"/>
                  </a:lnSpc>
                  <a:buFont typeface="Arial" panose="020B0604020202020204" pitchFamily="34" charset="0"/>
                  <a:buChar char="•"/>
                </a:pPr>
                <a:endParaRPr kumimoji="1" lang="en-US" altLang="zh-CN" sz="2000" dirty="0">
                  <a:latin typeface="Arial" panose="020B0604020202020204" pitchFamily="34" charset="0"/>
                  <a:cs typeface="Arial" panose="020B0604020202020204" pitchFamily="34" charset="0"/>
                </a:endParaRPr>
              </a:p>
            </p:txBody>
          </p:sp>
        </mc:Choice>
        <mc:Fallback>
          <p:sp>
            <p:nvSpPr>
              <p:cNvPr id="5" name="文本框 4">
                <a:extLst>
                  <a:ext uri="{FF2B5EF4-FFF2-40B4-BE49-F238E27FC236}">
                    <a16:creationId xmlns:a16="http://schemas.microsoft.com/office/drawing/2014/main" id="{022287D7-1BA5-4D6C-9ADE-8BF7CD88823D}"/>
                  </a:ext>
                </a:extLst>
              </p:cNvPr>
              <p:cNvSpPr txBox="1">
                <a:spLocks noRot="1" noChangeAspect="1" noMove="1" noResize="1" noEditPoints="1" noAdjustHandles="1" noChangeArrowheads="1" noChangeShapeType="1" noTextEdit="1"/>
              </p:cNvSpPr>
              <p:nvPr/>
            </p:nvSpPr>
            <p:spPr>
              <a:xfrm>
                <a:off x="375138" y="889574"/>
                <a:ext cx="11667928" cy="4921284"/>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8948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Methodology</a:t>
            </a:r>
            <a:endParaRPr kumimoji="1" lang="zh-CN" altLang="en-US" sz="3200"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50BF6F7E-3B0E-FECA-0899-5C60BEE50903}"/>
              </a:ext>
            </a:extLst>
          </p:cNvPr>
          <p:cNvPicPr>
            <a:picLocks noChangeAspect="1"/>
          </p:cNvPicPr>
          <p:nvPr/>
        </p:nvPicPr>
        <p:blipFill>
          <a:blip r:embed="rId3"/>
          <a:stretch>
            <a:fillRect/>
          </a:stretch>
        </p:blipFill>
        <p:spPr>
          <a:xfrm>
            <a:off x="252904" y="3910188"/>
            <a:ext cx="5843096" cy="1752119"/>
          </a:xfrm>
          <a:prstGeom prst="rect">
            <a:avLst/>
          </a:prstGeom>
        </p:spPr>
      </p:pic>
      <p:pic>
        <p:nvPicPr>
          <p:cNvPr id="7" name="图片 6">
            <a:extLst>
              <a:ext uri="{FF2B5EF4-FFF2-40B4-BE49-F238E27FC236}">
                <a16:creationId xmlns:a16="http://schemas.microsoft.com/office/drawing/2014/main" id="{BFDA1009-6993-C3E6-19C6-2DA5E4AACAF3}"/>
              </a:ext>
            </a:extLst>
          </p:cNvPr>
          <p:cNvPicPr>
            <a:picLocks noChangeAspect="1"/>
          </p:cNvPicPr>
          <p:nvPr/>
        </p:nvPicPr>
        <p:blipFill rotWithShape="1">
          <a:blip r:embed="rId4"/>
          <a:srcRect r="913"/>
          <a:stretch/>
        </p:blipFill>
        <p:spPr>
          <a:xfrm>
            <a:off x="777181" y="1092391"/>
            <a:ext cx="4794542" cy="2336609"/>
          </a:xfrm>
          <a:prstGeom prst="rect">
            <a:avLst/>
          </a:prstGeom>
        </p:spPr>
      </p:pic>
      <p:pic>
        <p:nvPicPr>
          <p:cNvPr id="11" name="图片 10">
            <a:extLst>
              <a:ext uri="{FF2B5EF4-FFF2-40B4-BE49-F238E27FC236}">
                <a16:creationId xmlns:a16="http://schemas.microsoft.com/office/drawing/2014/main" id="{C4810D0C-06FD-81EF-F6DC-26D61528CF94}"/>
              </a:ext>
            </a:extLst>
          </p:cNvPr>
          <p:cNvPicPr>
            <a:picLocks noChangeAspect="1"/>
          </p:cNvPicPr>
          <p:nvPr/>
        </p:nvPicPr>
        <p:blipFill>
          <a:blip r:embed="rId5"/>
          <a:stretch>
            <a:fillRect/>
          </a:stretch>
        </p:blipFill>
        <p:spPr>
          <a:xfrm>
            <a:off x="6218190" y="0"/>
            <a:ext cx="5973810" cy="6858000"/>
          </a:xfrm>
          <a:prstGeom prst="rect">
            <a:avLst/>
          </a:prstGeom>
        </p:spPr>
      </p:pic>
      <p:sp>
        <p:nvSpPr>
          <p:cNvPr id="12" name="矩形: 圆角 11">
            <a:extLst>
              <a:ext uri="{FF2B5EF4-FFF2-40B4-BE49-F238E27FC236}">
                <a16:creationId xmlns:a16="http://schemas.microsoft.com/office/drawing/2014/main" id="{01CB7ADF-74C2-57AD-06F5-B7DDF819771C}"/>
              </a:ext>
            </a:extLst>
          </p:cNvPr>
          <p:cNvSpPr/>
          <p:nvPr/>
        </p:nvSpPr>
        <p:spPr>
          <a:xfrm>
            <a:off x="5505451" y="4857750"/>
            <a:ext cx="542924" cy="701676"/>
          </a:xfrm>
          <a:prstGeom prst="roundRect">
            <a:avLst/>
          </a:prstGeom>
          <a:solidFill>
            <a:schemeClr val="accent6">
              <a:lumMod val="20000"/>
              <a:lumOff val="80000"/>
              <a:alpha val="3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0655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Methodology</a:t>
            </a:r>
            <a:endParaRPr kumimoji="1" lang="zh-CN" altLang="en-US" sz="3200"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50BF6F7E-3B0E-FECA-0899-5C60BEE50903}"/>
              </a:ext>
            </a:extLst>
          </p:cNvPr>
          <p:cNvPicPr>
            <a:picLocks noChangeAspect="1"/>
          </p:cNvPicPr>
          <p:nvPr/>
        </p:nvPicPr>
        <p:blipFill>
          <a:blip r:embed="rId3"/>
          <a:stretch>
            <a:fillRect/>
          </a:stretch>
        </p:blipFill>
        <p:spPr>
          <a:xfrm>
            <a:off x="252904" y="3910188"/>
            <a:ext cx="5843096" cy="1752119"/>
          </a:xfrm>
          <a:prstGeom prst="rect">
            <a:avLst/>
          </a:prstGeom>
        </p:spPr>
      </p:pic>
      <p:sp>
        <p:nvSpPr>
          <p:cNvPr id="12" name="矩形: 圆角 11">
            <a:extLst>
              <a:ext uri="{FF2B5EF4-FFF2-40B4-BE49-F238E27FC236}">
                <a16:creationId xmlns:a16="http://schemas.microsoft.com/office/drawing/2014/main" id="{01CB7ADF-74C2-57AD-06F5-B7DDF819771C}"/>
              </a:ext>
            </a:extLst>
          </p:cNvPr>
          <p:cNvSpPr/>
          <p:nvPr/>
        </p:nvSpPr>
        <p:spPr>
          <a:xfrm>
            <a:off x="2654300" y="4868261"/>
            <a:ext cx="939800" cy="701676"/>
          </a:xfrm>
          <a:prstGeom prst="roundRect">
            <a:avLst/>
          </a:prstGeom>
          <a:solidFill>
            <a:schemeClr val="accent6">
              <a:lumMod val="20000"/>
              <a:lumOff val="80000"/>
              <a:alpha val="3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8AF97EAD-482C-640F-8635-9ECA9B6BC87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8414" y="1217463"/>
            <a:ext cx="5172075" cy="2364836"/>
          </a:xfrm>
          <a:prstGeom prst="rect">
            <a:avLst/>
          </a:prstGeom>
        </p:spPr>
      </p:pic>
      <p:pic>
        <p:nvPicPr>
          <p:cNvPr id="8" name="图片 7">
            <a:extLst>
              <a:ext uri="{FF2B5EF4-FFF2-40B4-BE49-F238E27FC236}">
                <a16:creationId xmlns:a16="http://schemas.microsoft.com/office/drawing/2014/main" id="{188585BF-85F1-F407-D670-EDD59048A2CB}"/>
              </a:ext>
            </a:extLst>
          </p:cNvPr>
          <p:cNvPicPr>
            <a:picLocks noChangeAspect="1"/>
          </p:cNvPicPr>
          <p:nvPr/>
        </p:nvPicPr>
        <p:blipFill rotWithShape="1">
          <a:blip r:embed="rId5"/>
          <a:srcRect b="50000"/>
          <a:stretch/>
        </p:blipFill>
        <p:spPr>
          <a:xfrm>
            <a:off x="6300454" y="0"/>
            <a:ext cx="5891546" cy="3429000"/>
          </a:xfrm>
          <a:prstGeom prst="rect">
            <a:avLst/>
          </a:prstGeom>
        </p:spPr>
      </p:pic>
      <p:pic>
        <p:nvPicPr>
          <p:cNvPr id="10" name="图片 9">
            <a:extLst>
              <a:ext uri="{FF2B5EF4-FFF2-40B4-BE49-F238E27FC236}">
                <a16:creationId xmlns:a16="http://schemas.microsoft.com/office/drawing/2014/main" id="{DC1380B4-C6A6-48CC-5325-D896D6ED557A}"/>
              </a:ext>
            </a:extLst>
          </p:cNvPr>
          <p:cNvPicPr>
            <a:picLocks noChangeAspect="1"/>
          </p:cNvPicPr>
          <p:nvPr/>
        </p:nvPicPr>
        <p:blipFill rotWithShape="1">
          <a:blip r:embed="rId6"/>
          <a:srcRect b="48873"/>
          <a:stretch/>
        </p:blipFill>
        <p:spPr>
          <a:xfrm>
            <a:off x="6300454" y="3465300"/>
            <a:ext cx="5891546" cy="3087901"/>
          </a:xfrm>
          <a:prstGeom prst="rect">
            <a:avLst/>
          </a:prstGeom>
        </p:spPr>
      </p:pic>
    </p:spTree>
    <p:extLst>
      <p:ext uri="{BB962C8B-B14F-4D97-AF65-F5344CB8AC3E}">
        <p14:creationId xmlns:p14="http://schemas.microsoft.com/office/powerpoint/2010/main" val="29684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Methodology</a:t>
            </a:r>
            <a:endParaRPr kumimoji="1" lang="zh-CN" altLang="en-US" sz="3200"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50BF6F7E-3B0E-FECA-0899-5C60BEE50903}"/>
              </a:ext>
            </a:extLst>
          </p:cNvPr>
          <p:cNvPicPr>
            <a:picLocks noChangeAspect="1"/>
          </p:cNvPicPr>
          <p:nvPr/>
        </p:nvPicPr>
        <p:blipFill>
          <a:blip r:embed="rId3"/>
          <a:stretch>
            <a:fillRect/>
          </a:stretch>
        </p:blipFill>
        <p:spPr>
          <a:xfrm>
            <a:off x="252904" y="3910188"/>
            <a:ext cx="5843096" cy="1752119"/>
          </a:xfrm>
          <a:prstGeom prst="rect">
            <a:avLst/>
          </a:prstGeom>
        </p:spPr>
      </p:pic>
      <p:sp>
        <p:nvSpPr>
          <p:cNvPr id="12" name="矩形: 圆角 11">
            <a:extLst>
              <a:ext uri="{FF2B5EF4-FFF2-40B4-BE49-F238E27FC236}">
                <a16:creationId xmlns:a16="http://schemas.microsoft.com/office/drawing/2014/main" id="{01CB7ADF-74C2-57AD-06F5-B7DDF819771C}"/>
              </a:ext>
            </a:extLst>
          </p:cNvPr>
          <p:cNvSpPr/>
          <p:nvPr/>
        </p:nvSpPr>
        <p:spPr>
          <a:xfrm>
            <a:off x="5105400" y="4868261"/>
            <a:ext cx="393700" cy="701676"/>
          </a:xfrm>
          <a:prstGeom prst="roundRect">
            <a:avLst/>
          </a:prstGeom>
          <a:solidFill>
            <a:schemeClr val="accent6">
              <a:lumMod val="20000"/>
              <a:lumOff val="80000"/>
              <a:alpha val="3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F82797E-7098-6529-6D7A-3D6C8CC2D2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3825" y="1096314"/>
            <a:ext cx="5972175" cy="2424302"/>
          </a:xfrm>
          <a:prstGeom prst="rect">
            <a:avLst/>
          </a:prstGeom>
        </p:spPr>
      </p:pic>
      <p:pic>
        <p:nvPicPr>
          <p:cNvPr id="9" name="图片 8">
            <a:extLst>
              <a:ext uri="{FF2B5EF4-FFF2-40B4-BE49-F238E27FC236}">
                <a16:creationId xmlns:a16="http://schemas.microsoft.com/office/drawing/2014/main" id="{FAFF3807-3EC6-187B-D4F6-329E3620B5C3}"/>
              </a:ext>
            </a:extLst>
          </p:cNvPr>
          <p:cNvPicPr>
            <a:picLocks noChangeAspect="1"/>
          </p:cNvPicPr>
          <p:nvPr/>
        </p:nvPicPr>
        <p:blipFill>
          <a:blip r:embed="rId5"/>
          <a:stretch>
            <a:fillRect/>
          </a:stretch>
        </p:blipFill>
        <p:spPr>
          <a:xfrm>
            <a:off x="6095775" y="76200"/>
            <a:ext cx="5972400" cy="6251484"/>
          </a:xfrm>
          <a:prstGeom prst="rect">
            <a:avLst/>
          </a:prstGeom>
        </p:spPr>
      </p:pic>
    </p:spTree>
    <p:extLst>
      <p:ext uri="{BB962C8B-B14F-4D97-AF65-F5344CB8AC3E}">
        <p14:creationId xmlns:p14="http://schemas.microsoft.com/office/powerpoint/2010/main" val="2772333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F6205C2-53E3-A45D-556B-3807F8F158A6}"/>
              </a:ext>
            </a:extLst>
          </p:cNvPr>
          <p:cNvSpPr txBox="1"/>
          <p:nvPr/>
        </p:nvSpPr>
        <p:spPr>
          <a:xfrm>
            <a:off x="375138" y="304799"/>
            <a:ext cx="6132540" cy="584775"/>
          </a:xfrm>
          <a:prstGeom prst="rect">
            <a:avLst/>
          </a:prstGeom>
          <a:noFill/>
        </p:spPr>
        <p:txBody>
          <a:bodyPr wrap="square" rtlCol="0">
            <a:spAutoFit/>
          </a:bodyPr>
          <a:lstStyle/>
          <a:p>
            <a:r>
              <a:rPr kumimoji="1" lang="en-US" altLang="zh-CN" sz="3200" dirty="0">
                <a:latin typeface="Arial" panose="020B0604020202020204" pitchFamily="34" charset="0"/>
                <a:cs typeface="Arial" panose="020B0604020202020204" pitchFamily="34" charset="0"/>
              </a:rPr>
              <a:t>Methodology</a:t>
            </a:r>
            <a:endParaRPr kumimoji="1" lang="zh-CN" altLang="en-US" sz="3200"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50BF6F7E-3B0E-FECA-0899-5C60BEE50903}"/>
              </a:ext>
            </a:extLst>
          </p:cNvPr>
          <p:cNvPicPr>
            <a:picLocks noChangeAspect="1"/>
          </p:cNvPicPr>
          <p:nvPr/>
        </p:nvPicPr>
        <p:blipFill>
          <a:blip r:embed="rId3"/>
          <a:stretch>
            <a:fillRect/>
          </a:stretch>
        </p:blipFill>
        <p:spPr>
          <a:xfrm>
            <a:off x="252904" y="3910188"/>
            <a:ext cx="5843096" cy="1752119"/>
          </a:xfrm>
          <a:prstGeom prst="rect">
            <a:avLst/>
          </a:prstGeom>
        </p:spPr>
      </p:pic>
      <p:sp>
        <p:nvSpPr>
          <p:cNvPr id="12" name="矩形: 圆角 11">
            <a:extLst>
              <a:ext uri="{FF2B5EF4-FFF2-40B4-BE49-F238E27FC236}">
                <a16:creationId xmlns:a16="http://schemas.microsoft.com/office/drawing/2014/main" id="{01CB7ADF-74C2-57AD-06F5-B7DDF819771C}"/>
              </a:ext>
            </a:extLst>
          </p:cNvPr>
          <p:cNvSpPr/>
          <p:nvPr/>
        </p:nvSpPr>
        <p:spPr>
          <a:xfrm>
            <a:off x="3581400" y="4861911"/>
            <a:ext cx="393700" cy="701676"/>
          </a:xfrm>
          <a:prstGeom prst="roundRect">
            <a:avLst/>
          </a:prstGeom>
          <a:solidFill>
            <a:schemeClr val="accent6">
              <a:lumMod val="20000"/>
              <a:lumOff val="80000"/>
              <a:alpha val="3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F82797E-7098-6529-6D7A-3D6C8CC2D2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6877" y="1096314"/>
            <a:ext cx="4926071" cy="2424302"/>
          </a:xfrm>
          <a:prstGeom prst="rect">
            <a:avLst/>
          </a:prstGeom>
        </p:spPr>
      </p:pic>
      <p:pic>
        <p:nvPicPr>
          <p:cNvPr id="9" name="图片 8">
            <a:extLst>
              <a:ext uri="{FF2B5EF4-FFF2-40B4-BE49-F238E27FC236}">
                <a16:creationId xmlns:a16="http://schemas.microsoft.com/office/drawing/2014/main" id="{FAFF3807-3EC6-187B-D4F6-329E3620B5C3}"/>
              </a:ext>
            </a:extLst>
          </p:cNvPr>
          <p:cNvPicPr>
            <a:picLocks noChangeAspect="1"/>
          </p:cNvPicPr>
          <p:nvPr/>
        </p:nvPicPr>
        <p:blipFill rotWithShape="1">
          <a:blip r:embed="rId5">
            <a:extLst>
              <a:ext uri="{28A0092B-C50C-407E-A947-70E740481C1C}">
                <a14:useLocalDpi xmlns:a14="http://schemas.microsoft.com/office/drawing/2010/main" val="0"/>
              </a:ext>
            </a:extLst>
          </a:blip>
          <a:srcRect b="14371"/>
          <a:stretch/>
        </p:blipFill>
        <p:spPr>
          <a:xfrm>
            <a:off x="6507678" y="39279"/>
            <a:ext cx="5684322" cy="6779441"/>
          </a:xfrm>
          <a:prstGeom prst="rect">
            <a:avLst/>
          </a:prstGeom>
        </p:spPr>
      </p:pic>
    </p:spTree>
    <p:extLst>
      <p:ext uri="{BB962C8B-B14F-4D97-AF65-F5344CB8AC3E}">
        <p14:creationId xmlns:p14="http://schemas.microsoft.com/office/powerpoint/2010/main" val="18676338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625</TotalTime>
  <Words>1941</Words>
  <Application>Microsoft Office PowerPoint</Application>
  <PresentationFormat>宽屏</PresentationFormat>
  <Paragraphs>207</Paragraphs>
  <Slides>35</Slides>
  <Notes>35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35</vt:i4>
      </vt:variant>
    </vt:vector>
  </HeadingPairs>
  <TitlesOfParts>
    <vt:vector size="44" baseType="lpstr">
      <vt:lpstr>CMR10</vt:lpstr>
      <vt:lpstr>NimbusRomNo9L-Medi</vt:lpstr>
      <vt:lpstr>NimbusRomNo9L-Regu</vt:lpstr>
      <vt:lpstr>NimbusRomNo9L-ReguItal</vt:lpstr>
      <vt:lpstr>等线</vt:lpstr>
      <vt:lpstr>等线 Light</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彭 晗</dc:creator>
  <cp:lastModifiedBy>彭 晗</cp:lastModifiedBy>
  <cp:revision>2</cp:revision>
  <dcterms:created xsi:type="dcterms:W3CDTF">2023-03-19T14:17:24Z</dcterms:created>
  <dcterms:modified xsi:type="dcterms:W3CDTF">2023-03-20T14:03:02Z</dcterms:modified>
</cp:coreProperties>
</file>